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Do Hyeon"/>
      <p:regular r:id="rId33"/>
    </p:embeddedFont>
    <p:embeddedFont>
      <p:font typeface="Jua"/>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h3DDsSph9Gdsb98D6ow9iMnKGor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9" name="오준택"/>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FEE4AA-8FB5-445F-894F-A09553920786}">
  <a:tblStyle styleId="{E7FEE4AA-8FB5-445F-894F-A095539207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DoHyeon-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Jua-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29T12:25:47.108">
    <p:pos x="6000" y="0"/>
    <p:text>•	질문 예상: “AI 에이전트와 MAS는 무슨 차이가 있나요?”
•	대본:
“AI 에이전트는 하나의 작업을 자율적으로 수행하는 시스템이고, MAS는 여러 에이전트가 협력하여 더 큰 문제를 해결하는 시스템입니다. 간단히 말해, MAS는 에이전트의 협업을 포함합니다.”</p:text>
    <p:extLst>
      <p:ext uri="{C676402C-5697-4E1C-873F-D02D1690AC5C}">
        <p15:threadingInfo timeZoneBias="0"/>
      </p:ext>
      <p:ext uri="http://customooxmlschemas.google.com/">
        <go:slidesCustomData xmlns:go="http://customooxmlschemas.google.com/" commentPostId="AAABZgpXNkg"/>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1-29T12:26:04.838">
    <p:pos x="6000" y="0"/>
    <p:text>•	질문 예상: “GPT와 AI 에이전트는 어떻게 협력할 수 있나요?”
•	대본:
“GPT는 언어 처리에 특화되어 있어, MAS 내에서 텍스트 기반 의사소통이나 데이터 분석 작업을 지원할 수 있습니다. 예를 들어, GPT가 데이터를 요약해 MAS의 의사결정을 돕는 방식으로 협력합니다.”</p:text>
    <p:extLst>
      <p:ext uri="{C676402C-5697-4E1C-873F-D02D1690AC5C}">
        <p15:threadingInfo timeZoneBias="0"/>
      </p:ext>
      <p:ext uri="http://customooxmlschemas.google.com/">
        <go:slidesCustomData xmlns:go="http://customooxmlschemas.google.com/" commentPostId="AAABZg85VLk"/>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11-29T12:26:25.681">
    <p:pos x="6000" y="0"/>
    <p:text>•	질문 예상: “1980년대 이후 MAS가 주목받게 된 이유는 무엇인가요?”
•	대본:
“MAS는 초기에 중앙집중식 구조로 한계가 있었지만, 1990년대 이후 분산형 구조와 협력적 메커니즘이 도입되며 확장성과 안정성이 크게 향상되었습니다. 특히, 복잡한 문제를 더 효과적으로 해결할 수 있게 되었습니다.”</p:text>
    <p:extLst>
      <p:ext uri="{C676402C-5697-4E1C-873F-D02D1690AC5C}">
        <p15:threadingInfo timeZoneBias="0"/>
      </p:ext>
      <p:ext uri="http://customooxmlschemas.google.com/">
        <go:slidesCustomData xmlns:go="http://customooxmlschemas.google.com/" commentPostId="AAABZg85VLo"/>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11-30T03:40:26.010">
    <p:pos x="6000" y="0"/>
    <p:text>페이지 분할 ㄱ</p:text>
    <p:extLst>
      <p:ext uri="{C676402C-5697-4E1C-873F-D02D1690AC5C}">
        <p15:threadingInfo timeZoneBias="0"/>
      </p:ext>
      <p:ext uri="http://customooxmlschemas.google.com/">
        <go:slidesCustomData xmlns:go="http://customooxmlschemas.google.com/" commentPostId="AAABZeLVX30"/>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11-30T03:41:21.627">
    <p:pos x="6000" y="0"/>
    <p:text>이미지 박스와 글자 박스 크기 맞춰라</p:text>
    <p:extLst>
      <p:ext uri="{C676402C-5697-4E1C-873F-D02D1690AC5C}">
        <p15:threadingInfo timeZoneBias="0"/>
      </p:ext>
      <p:ext uri="http://customooxmlschemas.google.com/">
        <go:slidesCustomData xmlns:go="http://customooxmlschemas.google.com/" commentPostId="AAABZeLVX34"/>
      </p:ext>
    </p:extLst>
  </p:cm>
  <p:cm authorId="0" idx="6" dt="2024-11-29T12:26:49.420">
    <p:pos x="6000" y="100"/>
    <p:text>•	질문 예상: “보안 문제는 어떻게 해결할 수 있나요?”
•	대본:
“보안 문제는 에이전트 간 데이터 전송을 암호화하거나, 신뢰를 평가하는 시스템을 도입하여 해결할 수 있습니다. 또한, 도커 같은 격리된 환경을 사용하는 방법도 있습니다.”</p:text>
    <p:extLst>
      <p:ext uri="{C676402C-5697-4E1C-873F-D02D1690AC5C}">
        <p15:threadingInfo timeZoneBias="0"/>
      </p:ext>
      <p:ext uri="http://customooxmlschemas.google.com/">
        <go:slidesCustomData xmlns:go="http://customooxmlschemas.google.com/" commentPostId="AAABZg85VLs"/>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11-29T12:27:03.084">
    <p:pos x="6000" y="0"/>
    <p:text>•	질문 예상: “핸드오프는 어떤 상황에서 사용되나요?”
•	대본:
“핸드오프는 한 에이전트가 작업을 완료하거나 더 적합한 에이전트에게 작업을 넘길 때 사용됩니다. 예를 들어, 데이터를 분석한 결과를 다른 에이전트가 실행하도록 전달하는 경우입니다.”</p:text>
    <p:extLst>
      <p:ext uri="{C676402C-5697-4E1C-873F-D02D1690AC5C}">
        <p15:threadingInfo timeZoneBias="0"/>
      </p:ext>
      <p:ext uri="http://customooxmlschemas.google.com/">
        <go:slidesCustomData xmlns:go="http://customooxmlschemas.google.com/" commentPostId="AAABZg85VLw"/>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11-26T10:42:30.161">
    <p:pos x="6000" y="0"/>
    <p:text>얘는 도커환경에서 에이전트를 각각 돌려서 안정성을 높이고 최종결정권은 사용자에게 주어서 보안 안정성을 높임.</p:text>
    <p:extLst>
      <p:ext uri="{C676402C-5697-4E1C-873F-D02D1690AC5C}">
        <p15:threadingInfo timeZoneBias="0"/>
      </p:ext>
      <p:ext uri="http://customooxmlschemas.google.com/">
        <go:slidesCustomData xmlns:go="http://customooxmlschemas.google.com/" commentPostId="AAABZaw2chg"/>
      </p:ext>
    </p:extLst>
  </p:cm>
  <p:cm authorId="0" idx="9" dt="2024-11-26T10:33:58.817">
    <p:pos x="6000" y="100"/>
    <p:text>https://github.com/microsoft/autogen/tree/main/python/packages/autogen-magentic-one</p:text>
    <p:extLst>
      <p:ext uri="{C676402C-5697-4E1C-873F-D02D1690AC5C}">
        <p15:threadingInfo timeZoneBias="0"/>
      </p:ext>
      <p:ext uri="http://customooxmlschemas.google.com/">
        <go:slidesCustomData xmlns:go="http://customooxmlschemas.google.com/" commentPostId="AAABZaw2ch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KR" sz="1050">
                <a:solidFill>
                  <a:srgbClr val="0E0E0E"/>
                </a:solidFill>
              </a:rPr>
              <a:t>“안녕하세요. 저는 카카오테크 부트캠프 생성형 AI 1기 Eunma 입니다.</a:t>
            </a:r>
            <a:endParaRPr sz="1050">
              <a:solidFill>
                <a:srgbClr val="0E0E0E"/>
              </a:solidFill>
            </a:endParaRPr>
          </a:p>
          <a:p>
            <a:pPr indent="0" lvl="0" marL="0" rtl="0" algn="l">
              <a:lnSpc>
                <a:spcPct val="115000"/>
              </a:lnSpc>
              <a:spcBef>
                <a:spcPts val="0"/>
              </a:spcBef>
              <a:spcAft>
                <a:spcPts val="0"/>
              </a:spcAft>
              <a:buNone/>
            </a:pPr>
            <a:r>
              <a:rPr lang="ko-KR" sz="1050">
                <a:solidFill>
                  <a:srgbClr val="0E0E0E"/>
                </a:solidFill>
              </a:rPr>
              <a:t>오늘은 요즘 빅테크 기업이 주목하는 AI 에이전트란 무엇이며 멀티에이전트 시스템을 통해 어떻게 활용하면 좋을지 이야기해 보겠습니다.</a:t>
            </a:r>
            <a:endParaRPr/>
          </a:p>
        </p:txBody>
      </p:sp>
      <p:sp>
        <p:nvSpPr>
          <p:cNvPr id="70" name="Google Shape;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a7bd57ab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그러면 멀티 에이전트 시스템의 기본 구조와 </a:t>
            </a:r>
            <a:r>
              <a:rPr lang="ko-KR"/>
              <a:t>메커니즘을</a:t>
            </a:r>
            <a:r>
              <a:rPr lang="ko-KR"/>
              <a:t> 알아볼까요?</a:t>
            </a:r>
            <a:endParaRPr/>
          </a:p>
        </p:txBody>
      </p:sp>
      <p:sp>
        <p:nvSpPr>
          <p:cNvPr id="156" name="Google Shape;156;g31a7bd57ab1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8c708ce7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에이전트들은 환경으로 부터 정보를 받고 행동을 반영합니다. 여기서 환경은 에이전트가 작업하는 환경 뿐만 아니라 사용자의 요청도 포함됩니다.</a:t>
            </a:r>
            <a:endParaRPr/>
          </a:p>
          <a:p>
            <a:pPr indent="0" lvl="0" marL="0" rtl="0" algn="l">
              <a:spcBef>
                <a:spcPts val="0"/>
              </a:spcBef>
              <a:spcAft>
                <a:spcPts val="0"/>
              </a:spcAft>
              <a:buNone/>
            </a:pPr>
            <a:r>
              <a:rPr lang="ko-KR"/>
              <a:t>그리고 각 에이전트끼리도 data를 공유하여 협력을 할 수 있습니다.</a:t>
            </a:r>
            <a:endParaRPr/>
          </a:p>
        </p:txBody>
      </p:sp>
      <p:sp>
        <p:nvSpPr>
          <p:cNvPr id="164" name="Google Shape;164;g318c708ce72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a7bd57ab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Agent</a:t>
            </a:r>
            <a:r>
              <a:rPr lang="ko-KR"/>
              <a:t>는 센서를 통해 환경으로부터 데이터를 감지합니다. 이후 입력된 규칙에 따라서 로컬컨트롤을 거쳐서 작업을 처리하고 최종적으로 행동을 환경에 반영하게 됩니다.</a:t>
            </a:r>
            <a:endParaRPr/>
          </a:p>
        </p:txBody>
      </p:sp>
      <p:sp>
        <p:nvSpPr>
          <p:cNvPr id="173" name="Google Shape;173;g31a7bd57ab1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96c12de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latin typeface="Do Hyeon"/>
                <a:ea typeface="Do Hyeon"/>
                <a:cs typeface="Do Hyeon"/>
                <a:sym typeface="Do Hyeon"/>
              </a:rPr>
              <a:t>그럼 멀티에이전트를 활용하는 목적이 무엇일까요?</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복잡한 문제를 전문적인 agent들과 사용자가 협력하여 해결하는게 가장 큰 목적입니다.</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효율적인 협업을 위해서 자원을 할당하고 최적화를 한다면 더욱 좋겠지요</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다양한 분야에 적용 가능합니다.</a:t>
            </a:r>
            <a:endParaRPr>
              <a:solidFill>
                <a:schemeClr val="dk1"/>
              </a:solidFill>
              <a:latin typeface="Do Hyeon"/>
              <a:ea typeface="Do Hyeon"/>
              <a:cs typeface="Do Hyeon"/>
              <a:sym typeface="Do Hyeon"/>
            </a:endParaRPr>
          </a:p>
        </p:txBody>
      </p:sp>
      <p:sp>
        <p:nvSpPr>
          <p:cNvPr id="182" name="Google Shape;182;g3196c12dea3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a7bd57ab1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1a7bd57ab1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그럼 모든 케이스에 멀티 에이전트를 사용하면 될까요?</a:t>
            </a:r>
            <a:endParaRPr/>
          </a:p>
        </p:txBody>
      </p:sp>
      <p:sp>
        <p:nvSpPr>
          <p:cNvPr id="192" name="Google Shape;192;g31a7bd57ab1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96c12de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KR" sz="1050">
                <a:solidFill>
                  <a:srgbClr val="0E0E0E"/>
                </a:solidFill>
              </a:rPr>
              <a:t>“MAS는 확장성, 복잡성, 보안 문제라는 도전 과제를 가지고 있습니다. 예를 들어, 에이전트 수가 많아지면 충돌 가능성이 증가하고, 통신 방식 설계와 테스트가 어려워집니다.</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 또한, 에이전트 간 데이터 교환이 많아 보안 문제가 생길 수 있습니다.”</a:t>
            </a:r>
            <a:endParaRPr sz="1050">
              <a:solidFill>
                <a:srgbClr val="0E0E0E"/>
              </a:solidFill>
            </a:endParaRPr>
          </a:p>
          <a:p>
            <a:pPr indent="0" lvl="0" marL="0" rtl="0" algn="l">
              <a:spcBef>
                <a:spcPts val="0"/>
              </a:spcBef>
              <a:spcAft>
                <a:spcPts val="0"/>
              </a:spcAft>
              <a:buNone/>
            </a:pPr>
            <a:r>
              <a:t/>
            </a:r>
            <a:endParaRPr>
              <a:solidFill>
                <a:schemeClr val="dk1"/>
              </a:solidFill>
            </a:endParaRPr>
          </a:p>
        </p:txBody>
      </p:sp>
      <p:sp>
        <p:nvSpPr>
          <p:cNvPr id="198" name="Google Shape;198;g3196c12dea3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a7bd57ab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050">
                <a:solidFill>
                  <a:srgbClr val="0E0E0E"/>
                </a:solidFill>
              </a:rPr>
              <a:t>이러한 문제들 중에서 확장성과 복잡성을 해결하고자한 하나의 프레임 워크를 소개해드리려고 합니다. 바로 swarm 입니다.</a:t>
            </a:r>
            <a:endParaRPr>
              <a:solidFill>
                <a:schemeClr val="dk1"/>
              </a:solidFill>
            </a:endParaRPr>
          </a:p>
        </p:txBody>
      </p:sp>
      <p:sp>
        <p:nvSpPr>
          <p:cNvPr id="211" name="Google Shape;211;g31a7bd57ab1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8c708ce7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멀티에이전트를 기업들은 어떻게 활용하는지 살펴보겠습니다.</a:t>
            </a:r>
            <a:endParaRPr>
              <a:solidFill>
                <a:schemeClr val="dk1"/>
              </a:solidFill>
            </a:endParaRPr>
          </a:p>
          <a:p>
            <a:pPr indent="0" lvl="0" marL="0" rtl="0" algn="l">
              <a:spcBef>
                <a:spcPts val="0"/>
              </a:spcBef>
              <a:spcAft>
                <a:spcPts val="0"/>
              </a:spcAft>
              <a:buClr>
                <a:schemeClr val="dk1"/>
              </a:buClr>
              <a:buSzPts val="1100"/>
              <a:buFont typeface="Arial"/>
              <a:buNone/>
            </a:pPr>
            <a:r>
              <a:rPr lang="ko-KR">
                <a:solidFill>
                  <a:schemeClr val="dk1"/>
                </a:solidFill>
              </a:rPr>
              <a:t>OpenAI 에서는 Swarm Framework를 소개하였습니다.</a:t>
            </a:r>
            <a:endParaRPr>
              <a:solidFill>
                <a:schemeClr val="dk1"/>
              </a:solidFill>
            </a:endParaRPr>
          </a:p>
          <a:p>
            <a:pPr indent="0" lvl="0" marL="0" rtl="0" algn="l">
              <a:spcBef>
                <a:spcPts val="0"/>
              </a:spcBef>
              <a:spcAft>
                <a:spcPts val="0"/>
              </a:spcAft>
              <a:buClr>
                <a:schemeClr val="dk1"/>
              </a:buClr>
              <a:buSzPts val="1100"/>
              <a:buFont typeface="Arial"/>
              <a:buNone/>
            </a:pPr>
            <a:r>
              <a:rPr lang="ko-KR">
                <a:solidFill>
                  <a:schemeClr val="dk1"/>
                </a:solidFill>
              </a:rPr>
              <a:t>Swarm은 여러 에이전트가 협력하여 복잡한 문제를 해결하도록 설계된 프레임워크입니다.</a:t>
            </a:r>
            <a:endParaRPr>
              <a:solidFill>
                <a:schemeClr val="dk1"/>
              </a:solidFill>
            </a:endParaRPr>
          </a:p>
          <a:p>
            <a:pPr indent="0" lvl="0" marL="0" rtl="0" algn="l">
              <a:spcBef>
                <a:spcPts val="0"/>
              </a:spcBef>
              <a:spcAft>
                <a:spcPts val="0"/>
              </a:spcAft>
              <a:buNone/>
            </a:pPr>
            <a:r>
              <a:rPr lang="ko-KR">
                <a:solidFill>
                  <a:schemeClr val="dk1"/>
                </a:solidFill>
              </a:rPr>
              <a:t>Python 기반의 유연한 구조와 강력한 에이전트 협업 시스템을 제공하며, 이를 통해 사용자 정의가 용이하고 다양한 환경에 적용 가능합니다.</a:t>
            </a:r>
            <a:endParaRPr>
              <a:solidFill>
                <a:schemeClr val="dk1"/>
              </a:solidFill>
            </a:endParaRPr>
          </a:p>
          <a:p>
            <a:pPr indent="0" lvl="0" marL="0" rtl="0" algn="l">
              <a:spcBef>
                <a:spcPts val="0"/>
              </a:spcBef>
              <a:spcAft>
                <a:spcPts val="0"/>
              </a:spcAft>
              <a:buNone/>
            </a:pPr>
            <a:r>
              <a:rPr lang="ko-KR">
                <a:solidFill>
                  <a:schemeClr val="dk1"/>
                </a:solidFill>
              </a:rPr>
              <a:t>별도의 설정을 하지 않더라도 기본값으로 gpt4o 를 사용하도록 되어 있지만, Agent별로 목적에 따라 4o-mini, o1-프리뷰 등 모델지정이 가능하며 더 나아가서는 오픈소스로 제공되는 ollama의 모델을 가져와서 활용하는 것도 가능합니다.</a:t>
            </a:r>
            <a:endParaRPr>
              <a:solidFill>
                <a:schemeClr val="dk1"/>
              </a:solidFill>
            </a:endParaRPr>
          </a:p>
          <a:p>
            <a:pPr indent="0" lvl="0" marL="0" rtl="0" algn="l">
              <a:spcBef>
                <a:spcPts val="0"/>
              </a:spcBef>
              <a:spcAft>
                <a:spcPts val="0"/>
              </a:spcAft>
              <a:buClr>
                <a:schemeClr val="dk1"/>
              </a:buClr>
              <a:buSzPts val="1100"/>
              <a:buFont typeface="Arial"/>
              <a:buNone/>
            </a:pPr>
            <a:r>
              <a:rPr lang="ko-KR">
                <a:solidFill>
                  <a:schemeClr val="dk1"/>
                </a:solidFill>
              </a:rPr>
              <a:t>SWARM의 핵심 메커니즘 으로는 “핸드오프”기능이 있습니다. 간단하게 설명드리면 에이전트끼리 작업의 동적 전환에 특화되어 있는 것입니다.</a:t>
            </a:r>
            <a:endParaRPr>
              <a:solidFill>
                <a:schemeClr val="dk1"/>
              </a:solidFill>
            </a:endParaRPr>
          </a:p>
        </p:txBody>
      </p:sp>
      <p:sp>
        <p:nvSpPr>
          <p:cNvPr id="223" name="Google Shape;223;g318c708ce72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8c708ce7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SWARM</a:t>
            </a:r>
            <a:r>
              <a:rPr lang="ko-KR"/>
              <a:t>의 구조를 맛보기 위해서 아주 심플한 코드를 보겠습니다. </a:t>
            </a:r>
            <a:endParaRPr/>
          </a:p>
          <a:p>
            <a:pPr indent="0" lvl="0" marL="0" rtl="0" algn="l">
              <a:spcBef>
                <a:spcPts val="0"/>
              </a:spcBef>
              <a:spcAft>
                <a:spcPts val="0"/>
              </a:spcAft>
              <a:buNone/>
            </a:pPr>
            <a:r>
              <a:rPr lang="ko-KR"/>
              <a:t>우선 기본적인 설정입니다. 클라이언트는 기본적으로 gpt4o 모델이지만 각 에이전트별로 모델 설정이 가능합니다. 그리고 지금 작성된 코드는 핸드오프 관련기능 입니다. 에이전트간의 이동 경로를 설정해주는 건데요, 단 두줄이면 에이전트간 통신이 이루어집니다.</a:t>
            </a:r>
            <a:endParaRPr/>
          </a:p>
        </p:txBody>
      </p:sp>
      <p:sp>
        <p:nvSpPr>
          <p:cNvPr id="232" name="Google Shape;232;g318c708ce72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96c12dea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다음으로는 agent 설정 입니다. </a:t>
            </a:r>
            <a:endParaRPr/>
          </a:p>
          <a:p>
            <a:pPr indent="0" lvl="0" marL="0" rtl="0" algn="l">
              <a:spcBef>
                <a:spcPts val="0"/>
              </a:spcBef>
              <a:spcAft>
                <a:spcPts val="0"/>
              </a:spcAft>
              <a:buNone/>
            </a:pPr>
            <a:r>
              <a:rPr lang="ko-KR"/>
              <a:t>이름을 정해주고,</a:t>
            </a:r>
            <a:endParaRPr/>
          </a:p>
          <a:p>
            <a:pPr indent="0" lvl="0" marL="0" rtl="0" algn="l">
              <a:spcBef>
                <a:spcPts val="0"/>
              </a:spcBef>
              <a:spcAft>
                <a:spcPts val="0"/>
              </a:spcAft>
              <a:buNone/>
            </a:pPr>
            <a:r>
              <a:rPr lang="ko-KR"/>
              <a:t>페르소나를 부여해주고,</a:t>
            </a:r>
            <a:endParaRPr/>
          </a:p>
          <a:p>
            <a:pPr indent="0" lvl="0" marL="0" rtl="0" algn="l">
              <a:spcBef>
                <a:spcPts val="0"/>
              </a:spcBef>
              <a:spcAft>
                <a:spcPts val="0"/>
              </a:spcAft>
              <a:buNone/>
            </a:pPr>
            <a:r>
              <a:rPr lang="ko-KR"/>
              <a:t>기능을 구현해주면 에이전트 추가가 완료됩니다.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예시를 통해서 함께 봅시다.</a:t>
            </a:r>
            <a:endParaRPr/>
          </a:p>
          <a:p>
            <a:pPr indent="0" lvl="0" marL="0" rtl="0" algn="l">
              <a:spcBef>
                <a:spcPts val="0"/>
              </a:spcBef>
              <a:spcAft>
                <a:spcPts val="0"/>
              </a:spcAft>
              <a:buNone/>
            </a:pPr>
            <a:r>
              <a:rPr lang="ko-KR"/>
              <a:t>저는 영화 아이언맨을 보면서 자비스를 보고 인공지능 공부를 시작했습니다. 만능 ai 비서 멋있지 않나요? 그래서 저는 이름을 자비스로 붙이고 각각의 에이전트에게 역할을 분배하는 임무를 부여했습니다</a:t>
            </a:r>
            <a:endParaRPr/>
          </a:p>
          <a:p>
            <a:pPr indent="0" lvl="0" marL="0" rtl="0" algn="l">
              <a:spcBef>
                <a:spcPts val="0"/>
              </a:spcBef>
              <a:spcAft>
                <a:spcPts val="0"/>
              </a:spcAft>
              <a:buNone/>
            </a:pPr>
            <a:r>
              <a:rPr lang="ko-KR"/>
              <a:t>그리고 부자가 되기 위해서 가계부를 관리해줄 에이전트도 고용했습니다.</a:t>
            </a:r>
            <a:endParaRPr/>
          </a:p>
          <a:p>
            <a:pPr indent="0" lvl="0" marL="0" rtl="0" algn="l">
              <a:spcBef>
                <a:spcPts val="0"/>
              </a:spcBef>
              <a:spcAft>
                <a:spcPts val="0"/>
              </a:spcAft>
              <a:buNone/>
            </a:pPr>
            <a:r>
              <a:rPr lang="ko-KR"/>
              <a:t>마지막으로 판교의 날씨가 너무 추워서 기상캐스터도 고용했습니다. 단 기상의 경우 날씨 api 를 받아야 하기 때문에 추가적인 설정을 해주었습니다. 이후 함수 호출만 하면 됩니다.</a:t>
            </a:r>
            <a:endParaRPr/>
          </a:p>
        </p:txBody>
      </p:sp>
      <p:sp>
        <p:nvSpPr>
          <p:cNvPr id="240" name="Google Shape;240;g3196c12dea3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8c708ce7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KR" sz="1050">
                <a:solidFill>
                  <a:srgbClr val="0E0E0E"/>
                </a:solidFill>
              </a:rPr>
              <a:t>멀티에이전트 </a:t>
            </a:r>
            <a:r>
              <a:rPr lang="ko-KR" sz="1050">
                <a:solidFill>
                  <a:srgbClr val="0E0E0E"/>
                </a:solidFill>
              </a:rPr>
              <a:t>시스템을 알아 보기 위해서 다음과 같은 순서로 발표를 진행하려고 합니다. </a:t>
            </a:r>
            <a:endParaRPr sz="1050">
              <a:solidFill>
                <a:srgbClr val="0E0E0E"/>
              </a:solidFill>
            </a:endParaRPr>
          </a:p>
          <a:p>
            <a:pPr indent="0" lvl="0" marL="0" rtl="0" algn="l">
              <a:lnSpc>
                <a:spcPct val="115000"/>
              </a:lnSpc>
              <a:spcBef>
                <a:spcPts val="0"/>
              </a:spcBef>
              <a:spcAft>
                <a:spcPts val="0"/>
              </a:spcAft>
              <a:buNone/>
            </a:pPr>
            <a:r>
              <a:rPr lang="ko-KR" sz="1050">
                <a:solidFill>
                  <a:srgbClr val="0E0E0E"/>
                </a:solidFill>
              </a:rPr>
              <a:t>LLM과 에이전트에 대해서 가볍게 짚어보고, 이후 이들을 활용 한 멀티에이전트 시스템은 어떻게 복잡한 문제를 해결하는지, 어떤 도전과제를 가지고 있는지, 그리고 미래 가능성에 대해 알아볼 예정입니다.</a:t>
            </a:r>
            <a:endParaRPr sz="1000">
              <a:solidFill>
                <a:schemeClr val="dk1"/>
              </a:solidFill>
            </a:endParaRPr>
          </a:p>
        </p:txBody>
      </p:sp>
      <p:sp>
        <p:nvSpPr>
          <p:cNvPr id="77" name="Google Shape;77;g318c708ce72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96c12dea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실제 사용 예시입니다.</a:t>
            </a:r>
            <a:endParaRPr/>
          </a:p>
          <a:p>
            <a:pPr indent="0" lvl="0" marL="0" rtl="0" algn="l">
              <a:spcBef>
                <a:spcPts val="0"/>
              </a:spcBef>
              <a:spcAft>
                <a:spcPts val="0"/>
              </a:spcAft>
              <a:buNone/>
            </a:pPr>
            <a:r>
              <a:rPr lang="ko-KR"/>
              <a:t>제가 먹은 음식과 가격을 적어달라고 했습니다.</a:t>
            </a:r>
            <a:endParaRPr/>
          </a:p>
          <a:p>
            <a:pPr indent="0" lvl="0" marL="0" rtl="0" algn="l">
              <a:spcBef>
                <a:spcPts val="0"/>
              </a:spcBef>
              <a:spcAft>
                <a:spcPts val="0"/>
              </a:spcAft>
              <a:buNone/>
            </a:pPr>
            <a:r>
              <a:rPr lang="ko-KR"/>
              <a:t>자비스가 지령을 받고 가계부의 임무라고 판단하였고, 자동으로 가계부를 호출했습니다.</a:t>
            </a:r>
            <a:endParaRPr/>
          </a:p>
          <a:p>
            <a:pPr indent="0" lvl="0" marL="0" rtl="0" algn="l">
              <a:spcBef>
                <a:spcPts val="0"/>
              </a:spcBef>
              <a:spcAft>
                <a:spcPts val="0"/>
              </a:spcAft>
              <a:buNone/>
            </a:pPr>
            <a:r>
              <a:rPr lang="ko-KR"/>
              <a:t>다음으로는 날씨관련된 요청이 들어오자, 유일하게 날씨 api 접근 권한을 가진 weather Agent를 호출했습니다. 그리고 저는 원하는 답변을 얻었습니다.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이런식으로 여러분이 원하는 기능의 에이전트들을 구현하시면 쉽게 추가가 가능한 프레임워크였습니다.</a:t>
            </a:r>
            <a:endParaRPr/>
          </a:p>
        </p:txBody>
      </p:sp>
      <p:sp>
        <p:nvSpPr>
          <p:cNvPr id="249" name="Google Shape;249;g3196c12dea3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a7bd57ab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050">
                <a:solidFill>
                  <a:srgbClr val="0E0E0E"/>
                </a:solidFill>
              </a:rPr>
              <a:t>하나 더 살펴볼까요? 이번에는 복잡성과 보안 문제에 조금 더 신경 쓴 프레임워크입니다. 마이크로소프트에서 2024년 11월 5일에 출시한 마젠틱원입니다.</a:t>
            </a:r>
            <a:endParaRPr sz="1050">
              <a:solidFill>
                <a:srgbClr val="0E0E0E"/>
              </a:solidFill>
            </a:endParaRPr>
          </a:p>
          <a:p>
            <a:pPr indent="0" lvl="0" marL="0" rtl="0" algn="l">
              <a:spcBef>
                <a:spcPts val="0"/>
              </a:spcBef>
              <a:spcAft>
                <a:spcPts val="0"/>
              </a:spcAft>
              <a:buNone/>
            </a:pPr>
            <a:r>
              <a:t/>
            </a:r>
            <a:endParaRPr sz="1050">
              <a:solidFill>
                <a:srgbClr val="0E0E0E"/>
              </a:solidFill>
            </a:endParaRPr>
          </a:p>
        </p:txBody>
      </p:sp>
      <p:sp>
        <p:nvSpPr>
          <p:cNvPr id="256" name="Google Shape;256;g31a7bd57ab1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8c708ce7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“마젠틱 원은 멀티에이전트 시스템에서의 작업 격리와 환경 안전성을 위해, 각 에이전트를 독립적인 도커 컨테이너 환경에서 실행합니다. 이를 통해 작업 간 간섭을 방지하고, 평가 작업의 초기 조건을 일관되게 유지함으로써 안정적이고 재현 가능한 실험 환경을 제공합니다.”</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0" rtl="0" algn="l">
              <a:spcBef>
                <a:spcPts val="0"/>
              </a:spcBef>
              <a:spcAft>
                <a:spcPts val="0"/>
              </a:spcAft>
              <a:buClr>
                <a:schemeClr val="dk1"/>
              </a:buClr>
              <a:buSzPts val="1100"/>
              <a:buFont typeface="Arial"/>
              <a:buNone/>
            </a:pPr>
            <a:r>
              <a:t/>
            </a:r>
            <a:endParaRPr sz="1050">
              <a:solidFill>
                <a:srgbClr val="0E0E0E"/>
              </a:solidFill>
            </a:endParaRPr>
          </a:p>
          <a:p>
            <a:pPr indent="0" lvl="0" marL="0" rtl="0" algn="l">
              <a:spcBef>
                <a:spcPts val="0"/>
              </a:spcBef>
              <a:spcAft>
                <a:spcPts val="0"/>
              </a:spcAft>
              <a:buClr>
                <a:schemeClr val="dk1"/>
              </a:buClr>
              <a:buSzPts val="1100"/>
              <a:buFont typeface="Arial"/>
              <a:buNone/>
            </a:pPr>
            <a:r>
              <a:rPr b="1" lang="ko-KR">
                <a:solidFill>
                  <a:schemeClr val="dk1"/>
                </a:solidFill>
              </a:rPr>
              <a:t>격리된 환경</a:t>
            </a:r>
            <a:r>
              <a:rPr lang="ko-KR">
                <a:solidFill>
                  <a:schemeClr val="dk1"/>
                </a:solidFill>
              </a:rPr>
              <a:t>: Docker 컨테이너는 각 에이전트를 다른 에이전트나 시스템으로부터 논리적으로 분리된 환경에서 실행할 수 있도록 합니다. 이는 한 에이전트가 손상되거나 예상치 못한 행동을 하더라도 다른 에이전트와 시스템에 영향을 미치지 않도록 보장합니다.</a:t>
            </a:r>
            <a:endParaRPr>
              <a:solidFill>
                <a:schemeClr val="dk1"/>
              </a:solidFill>
            </a:endParaRPr>
          </a:p>
          <a:p>
            <a:pPr indent="0" lvl="0" marL="0" rtl="0" algn="l">
              <a:spcBef>
                <a:spcPts val="0"/>
              </a:spcBef>
              <a:spcAft>
                <a:spcPts val="0"/>
              </a:spcAft>
              <a:buClr>
                <a:schemeClr val="dk1"/>
              </a:buClr>
              <a:buSzPts val="1100"/>
              <a:buFont typeface="Arial"/>
              <a:buNone/>
            </a:pPr>
            <a:r>
              <a:rPr b="1" lang="ko-KR">
                <a:solidFill>
                  <a:schemeClr val="dk1"/>
                </a:solidFill>
              </a:rPr>
              <a:t>명확한 권한 설정</a:t>
            </a:r>
            <a:r>
              <a:rPr lang="ko-KR">
                <a:solidFill>
                  <a:schemeClr val="dk1"/>
                </a:solidFill>
              </a:rPr>
              <a:t>: 컨테이너는 명확한 리소스 사용 권한을 설정할 수 있도록 도와줍니다. 각 에이전트가 접근할 수 있는 데이터와 리소스를 명확히 제한할 수 있어 보안 취약점을 줄입니다.</a:t>
            </a:r>
            <a:endParaRPr>
              <a:solidFill>
                <a:schemeClr val="dk1"/>
              </a:solidFill>
            </a:endParaRPr>
          </a:p>
          <a:p>
            <a:pPr indent="0" lvl="0" marL="0" rtl="0" algn="l">
              <a:spcBef>
                <a:spcPts val="0"/>
              </a:spcBef>
              <a:spcAft>
                <a:spcPts val="0"/>
              </a:spcAft>
              <a:buClr>
                <a:schemeClr val="dk1"/>
              </a:buClr>
              <a:buSzPts val="1100"/>
              <a:buFont typeface="Arial"/>
              <a:buNone/>
            </a:pPr>
            <a:r>
              <a:rPr b="1" lang="ko-KR">
                <a:solidFill>
                  <a:schemeClr val="dk1"/>
                </a:solidFill>
              </a:rPr>
              <a:t>테스트와 복구 용이성</a:t>
            </a:r>
            <a:r>
              <a:rPr lang="ko-KR">
                <a:solidFill>
                  <a:schemeClr val="dk1"/>
                </a:solidFill>
              </a:rPr>
              <a:t>: 컨테이너는 독립적이고 쉽게 재배포할 수 있는 특성을 가지고 있어, 시스템이 공격이나 오류로 인해 손상될 경우 빠르게 복구할 수 있습니다.</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0E0E0E"/>
              </a:solidFill>
            </a:endParaRPr>
          </a:p>
          <a:p>
            <a:pPr indent="0" lvl="0" marL="0" rtl="0" algn="l">
              <a:spcBef>
                <a:spcPts val="0"/>
              </a:spcBef>
              <a:spcAft>
                <a:spcPts val="0"/>
              </a:spcAft>
              <a:buNone/>
            </a:pPr>
            <a:r>
              <a:t/>
            </a:r>
            <a:endParaRPr/>
          </a:p>
        </p:txBody>
      </p:sp>
      <p:sp>
        <p:nvSpPr>
          <p:cNvPr id="268" name="Google Shape;268;g318c708ce72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9a4bc51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“Multi-Agent Systems(MAS)를 선택해야 하는 이유는 무엇일까요?</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MAS는 병렬 계산과 동시에 작업을 수행하여 </a:t>
            </a:r>
            <a:r>
              <a:rPr b="1" lang="ko-KR" sz="1050">
                <a:solidFill>
                  <a:srgbClr val="0E0E0E"/>
                </a:solidFill>
              </a:rPr>
              <a:t>운영 효율성과 속도</a:t>
            </a:r>
            <a:r>
              <a:rPr lang="ko-KR" sz="1050">
                <a:solidFill>
                  <a:srgbClr val="0E0E0E"/>
                </a:solidFill>
              </a:rPr>
              <a:t>를 크게 향상시킵니다.</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또한, </a:t>
            </a:r>
            <a:r>
              <a:rPr b="1" lang="ko-KR" sz="1050">
                <a:solidFill>
                  <a:srgbClr val="0E0E0E"/>
                </a:solidFill>
              </a:rPr>
              <a:t>확장성과 유연성</a:t>
            </a:r>
            <a:r>
              <a:rPr lang="ko-KR" sz="1050">
                <a:solidFill>
                  <a:srgbClr val="0E0E0E"/>
                </a:solidFill>
              </a:rPr>
              <a:t> 덕분에 필요에 따라 에이전트를 추가할 수 있어 복잡한 시스템에도 쉽게 적용할 수 있습니다.</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특히, 모듈화된 구조로 </a:t>
            </a:r>
            <a:r>
              <a:rPr b="1" lang="ko-KR" sz="1050">
                <a:solidFill>
                  <a:srgbClr val="0E0E0E"/>
                </a:solidFill>
              </a:rPr>
              <a:t>대체 가능성</a:t>
            </a:r>
            <a:r>
              <a:rPr lang="ko-KR" sz="1050">
                <a:solidFill>
                  <a:srgbClr val="0E0E0E"/>
                </a:solidFill>
              </a:rPr>
              <a:t>이 높고, 분산형 시스템으로 </a:t>
            </a:r>
            <a:r>
              <a:rPr b="1" lang="ko-KR" sz="1050">
                <a:solidFill>
                  <a:srgbClr val="0E0E0E"/>
                </a:solidFill>
              </a:rPr>
              <a:t>비용 절감</a:t>
            </a:r>
            <a:r>
              <a:rPr lang="ko-KR" sz="1050">
                <a:solidFill>
                  <a:srgbClr val="0E0E0E"/>
                </a:solidFill>
              </a:rPr>
              <a:t>과 </a:t>
            </a:r>
            <a:r>
              <a:rPr b="1" lang="ko-KR" sz="1050">
                <a:solidFill>
                  <a:srgbClr val="0E0E0E"/>
                </a:solidFill>
              </a:rPr>
              <a:t>신뢰성</a:t>
            </a:r>
            <a:r>
              <a:rPr lang="ko-KR" sz="1050">
                <a:solidFill>
                  <a:srgbClr val="0E0E0E"/>
                </a:solidFill>
              </a:rPr>
              <a:t>을 동시에 제공합니다.</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MAS는 이처럼 복잡하고 동적인 환경에서도 효과적으로 작동할 수 있는 최적의 솔루션입니다.”</a:t>
            </a:r>
            <a:endParaRPr sz="1050">
              <a:solidFill>
                <a:srgbClr val="0E0E0E"/>
              </a:solidFill>
            </a:endParaRPr>
          </a:p>
          <a:p>
            <a:pPr indent="0" lvl="0" marL="0" rtl="0" algn="l">
              <a:spcBef>
                <a:spcPts val="0"/>
              </a:spcBef>
              <a:spcAft>
                <a:spcPts val="0"/>
              </a:spcAft>
              <a:buNone/>
            </a:pPr>
            <a:r>
              <a:t/>
            </a:r>
            <a:endParaRPr/>
          </a:p>
        </p:txBody>
      </p:sp>
      <p:sp>
        <p:nvSpPr>
          <p:cNvPr id="285" name="Google Shape;285;g319a4bc514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96c12dea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최근 들어 AI 에이전트에 대한 관심이 급격히 증가하고 있습니다. 다양한 기업들이 AI 에이전트를 발표하고 있으며, 이들은 인간의 복잡한 작업을 지원하거나 자동화하는 데 초점을 맞추고 있습니다.</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AI 에이전트는 통화 서비스, 개인 비서, 컴퓨터 사용 지원 등 다양한 분야에서 활용되고 있습니다. AI 에이전트는 단순한 도구를 넘어, 사람처럼 독립적으로 작업을 수행하고 실시간으로 문제를 해결할 수 있는 능력을 갖추고 있습니다.</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이처럼 AI 에이전트는 우리의 일상과 업무를 혁신적으로 변화시키는 기술로 자리 잡고 있으며, 앞으로도 다양한 산업에서 핵심 기술로 성장할 가능성이 큽니다. 앞으로 AI 에이전트가 어떻게 우리의 삶과 업무에 영향을 미칠지 기대가 되는 시점입니다.”</a:t>
            </a:r>
            <a:endParaRPr sz="1050">
              <a:solidFill>
                <a:srgbClr val="0E0E0E"/>
              </a:solidFill>
            </a:endParaRPr>
          </a:p>
          <a:p>
            <a:pPr indent="0" lvl="0" marL="0" rtl="0" algn="l">
              <a:lnSpc>
                <a:spcPct val="115000"/>
              </a:lnSpc>
              <a:spcBef>
                <a:spcPts val="0"/>
              </a:spcBef>
              <a:spcAft>
                <a:spcPts val="0"/>
              </a:spcAft>
              <a:buNone/>
            </a:pPr>
            <a:r>
              <a:t/>
            </a:r>
            <a:endParaRPr sz="1050">
              <a:solidFill>
                <a:srgbClr val="0E0E0E"/>
              </a:solidFill>
            </a:endParaRPr>
          </a:p>
          <a:p>
            <a:pPr indent="0" lvl="0" marL="0" rtl="0" algn="l">
              <a:spcBef>
                <a:spcPts val="0"/>
              </a:spcBef>
              <a:spcAft>
                <a:spcPts val="0"/>
              </a:spcAft>
              <a:buNone/>
            </a:pPr>
            <a:r>
              <a:t/>
            </a:r>
            <a:endParaRPr/>
          </a:p>
        </p:txBody>
      </p:sp>
      <p:sp>
        <p:nvSpPr>
          <p:cNvPr id="305" name="Google Shape;305;g3196c12dea3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96c12dea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KR" sz="1050">
                <a:solidFill>
                  <a:srgbClr val="0E0E0E"/>
                </a:solidFill>
              </a:rPr>
              <a:t>모두에게 똑같이 제공되는 ai agent지만 미리 준비된 사람이 잘 다루고 앞서나갈 수 있다고 생각하였습니다. </a:t>
            </a:r>
            <a:endParaRPr sz="1050">
              <a:solidFill>
                <a:srgbClr val="0E0E0E"/>
              </a:solidFill>
            </a:endParaRPr>
          </a:p>
          <a:p>
            <a:pPr indent="0" lvl="0" marL="0" rtl="0" algn="l">
              <a:lnSpc>
                <a:spcPct val="115000"/>
              </a:lnSpc>
              <a:spcBef>
                <a:spcPts val="0"/>
              </a:spcBef>
              <a:spcAft>
                <a:spcPts val="0"/>
              </a:spcAft>
              <a:buNone/>
            </a:pPr>
            <a:r>
              <a:rPr lang="ko-KR" sz="1050">
                <a:solidFill>
                  <a:srgbClr val="0E0E0E"/>
                </a:solidFill>
              </a:rPr>
              <a:t>그래서 여러분</a:t>
            </a:r>
            <a:r>
              <a:rPr lang="ko-KR"/>
              <a:t>들에게 agent에 대해서 소개해드렸고 여러분의 개발스토리에 도움이 되는 시간이였기를 바라며 발표를 마치도록 하겠습니다. </a:t>
            </a:r>
            <a:endParaRPr/>
          </a:p>
        </p:txBody>
      </p:sp>
      <p:sp>
        <p:nvSpPr>
          <p:cNvPr id="328" name="Google Shape;328;g3196c12dea3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1afa570dd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50">
              <a:solidFill>
                <a:srgbClr val="0E0E0E"/>
              </a:solidFill>
            </a:endParaRPr>
          </a:p>
          <a:p>
            <a:pPr indent="0" lvl="0" marL="0" rtl="0" algn="l">
              <a:lnSpc>
                <a:spcPct val="115000"/>
              </a:lnSpc>
              <a:spcBef>
                <a:spcPts val="0"/>
              </a:spcBef>
              <a:spcAft>
                <a:spcPts val="0"/>
              </a:spcAft>
              <a:buNone/>
            </a:pPr>
            <a:r>
              <a:t/>
            </a:r>
            <a:endParaRPr sz="1050">
              <a:solidFill>
                <a:srgbClr val="0E0E0E"/>
              </a:solidFill>
            </a:endParaRPr>
          </a:p>
          <a:p>
            <a:pPr indent="0" lvl="0" marL="0" rtl="0" algn="l">
              <a:spcBef>
                <a:spcPts val="0"/>
              </a:spcBef>
              <a:spcAft>
                <a:spcPts val="0"/>
              </a:spcAft>
              <a:buNone/>
            </a:pPr>
            <a:r>
              <a:t/>
            </a:r>
            <a:endParaRPr/>
          </a:p>
        </p:txBody>
      </p:sp>
      <p:sp>
        <p:nvSpPr>
          <p:cNvPr id="341" name="Google Shape;341;g31afa570ddd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a7bd57ab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여러분들이 가장 쉽게 접할 수 있는 LLM 입니다. </a:t>
            </a:r>
            <a:endParaRPr/>
          </a:p>
          <a:p>
            <a:pPr indent="0" lvl="0" marL="0" rtl="0" algn="l">
              <a:spcBef>
                <a:spcPts val="0"/>
              </a:spcBef>
              <a:spcAft>
                <a:spcPts val="0"/>
              </a:spcAft>
              <a:buNone/>
            </a:pPr>
            <a:r>
              <a:rPr lang="ko-KR"/>
              <a:t>GPT는 텍스트 처리에 최적화되어 있습니다. 그래서 코드를 생성하거나, 글쓰기 등 텍스트를 다루는 업무에 최적화된 대화형 에이전트 입니다.</a:t>
            </a:r>
            <a:endParaRPr/>
          </a:p>
        </p:txBody>
      </p:sp>
      <p:sp>
        <p:nvSpPr>
          <p:cNvPr id="87" name="Google Shape;87;g31a7bd57ab1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96c12dea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그럼 agent란 무엇일까요? agent는 활용 용도나 목적에 따라서 세부적인 특징은 다를 수 있지만 크게, 자율성, 환경인식, 목표지향성, 적응성의 특징을 가집니다. 어떠한 목적을 가지고 스스로 작업하는 과정을 수행하는 것이 agent의 역할이라고 볼 수 있습니다.</a:t>
            </a:r>
            <a:endParaRPr/>
          </a:p>
        </p:txBody>
      </p:sp>
      <p:sp>
        <p:nvSpPr>
          <p:cNvPr id="101" name="Google Shape;101;g3196c12dea3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a7bd57ab1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31a7bd57ab1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그러면 멀티에이전트 시스템이란 무엇일까요?</a:t>
            </a:r>
            <a:endParaRPr/>
          </a:p>
        </p:txBody>
      </p:sp>
      <p:sp>
        <p:nvSpPr>
          <p:cNvPr id="112" name="Google Shape;112;g31a7bd57ab1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96c12dea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“멀티 에이전트 시스템은 여러 에이전트가 협력하여 복잡한 문제를 해결하는 시스템입니다. 각각의 에이전트는 자율적으로 작동하면서도, 협력을 통해 데이터와 작업을 분담합니다. 이 시스템의 장점은 작업을 분산 처리함으로써 복잡성을 줄이고 효율성을 높일 수 있다는 점입니다.”</a:t>
            </a:r>
            <a:endParaRPr sz="1050">
              <a:solidFill>
                <a:srgbClr val="0E0E0E"/>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a:p>
        </p:txBody>
      </p:sp>
      <p:sp>
        <p:nvSpPr>
          <p:cNvPr id="118" name="Google Shape;118;g3196c12dea3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96c12dea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050">
                <a:solidFill>
                  <a:srgbClr val="0E0E0E"/>
                </a:solidFill>
              </a:rPr>
              <a:t>“이 표는 GPT, AI 에이전트, MAS의 차이점을 간단히 보여줍니다. GPT는 텍스트 생성에 특화된 언어 모델이고, AI 에이전트는 특정 작업을 자율적으로 수행합니다. MAS는 여러 에이전트가 협력하여 복잡한 문제를 해결하는 분산형 시스템입니다. 각각의 특징과 목표가 다르지만, 서로 보완적으로 작동할 수 있습니다.”</a:t>
            </a:r>
            <a:endParaRPr sz="1050">
              <a:solidFill>
                <a:srgbClr val="0E0E0E"/>
              </a:solidFill>
            </a:endParaRPr>
          </a:p>
          <a:p>
            <a:pPr indent="0" lvl="0" marL="0" rtl="0" algn="l">
              <a:spcBef>
                <a:spcPts val="0"/>
              </a:spcBef>
              <a:spcAft>
                <a:spcPts val="0"/>
              </a:spcAft>
              <a:buNone/>
            </a:pPr>
            <a:r>
              <a:t/>
            </a:r>
            <a:endParaRPr/>
          </a:p>
        </p:txBody>
      </p:sp>
      <p:sp>
        <p:nvSpPr>
          <p:cNvPr id="128" name="Google Shape;128;g3196c12dea3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a7bd57ab1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31a7bd57ab1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그럼 멀티에이전트 시스템은 최근에 생긴 개념일까요?</a:t>
            </a:r>
            <a:endParaRPr/>
          </a:p>
        </p:txBody>
      </p:sp>
      <p:sp>
        <p:nvSpPr>
          <p:cNvPr id="139" name="Google Shape;139;g31a7bd57ab1_0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8c708ce7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1000">
                <a:solidFill>
                  <a:schemeClr val="dk1"/>
                </a:solidFill>
              </a:rPr>
              <a:t>아닙니다.</a:t>
            </a:r>
            <a:endParaRPr sz="1000">
              <a:solidFill>
                <a:schemeClr val="dk1"/>
              </a:solidFill>
            </a:endParaRPr>
          </a:p>
          <a:p>
            <a:pPr indent="0" lvl="0" marL="0" rtl="0" algn="l">
              <a:lnSpc>
                <a:spcPct val="115000"/>
              </a:lnSpc>
              <a:spcBef>
                <a:spcPts val="0"/>
              </a:spcBef>
              <a:spcAft>
                <a:spcPts val="0"/>
              </a:spcAft>
              <a:buNone/>
            </a:pPr>
            <a:r>
              <a:rPr lang="ko-KR" sz="1050">
                <a:solidFill>
                  <a:srgbClr val="0E0E0E"/>
                </a:solidFill>
              </a:rPr>
              <a:t>1980년대 </a:t>
            </a:r>
            <a:r>
              <a:rPr lang="ko-KR" sz="1050">
                <a:solidFill>
                  <a:srgbClr val="0E0E0E"/>
                </a:solidFill>
              </a:rPr>
              <a:t>초기에는 에이전트는 성능이 부족한 면이 있어 서로를 보완해주기 위한 분산 인공지능의 한 분야로 시작되었습니다. 초기에는 중앙에서 모든 것을 제어했지만, 1990년대부터는 분산형 구조로 발전했습니다. 특히, 에이전트 간 간접 협력을 통해 시스템의 복잡성을 줄이고 확장성을 높일 수 있었습니다.”</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
        <p:nvSpPr>
          <p:cNvPr id="145" name="Google Shape;145;g318c708ce72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 name="Google Shape;1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58" name="Shape 58"/>
        <p:cNvGrpSpPr/>
        <p:nvPr/>
      </p:nvGrpSpPr>
      <p:grpSpPr>
        <a:xfrm>
          <a:off x="0" y="0"/>
          <a:ext cx="0" cy="0"/>
          <a:chOff x="0" y="0"/>
          <a:chExt cx="0" cy="0"/>
        </a:xfrm>
      </p:grpSpPr>
      <p:sp>
        <p:nvSpPr>
          <p:cNvPr id="59" name="Google Shape;59;p14"/>
          <p:cNvSpPr txBox="1"/>
          <p:nvPr>
            <p:ph type="title"/>
          </p:nvPr>
        </p:nvSpPr>
        <p:spPr>
          <a:xfrm>
            <a:off x="2427914" y="18255"/>
            <a:ext cx="7336173" cy="81225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63" name="Shape 63"/>
        <p:cNvGrpSpPr/>
        <p:nvPr/>
      </p:nvGrpSpPr>
      <p:grpSpPr>
        <a:xfrm>
          <a:off x="0" y="0"/>
          <a:ext cx="0" cy="0"/>
          <a:chOff x="0" y="0"/>
          <a:chExt cx="0" cy="0"/>
        </a:xfrm>
      </p:grpSpPr>
      <p:sp>
        <p:nvSpPr>
          <p:cNvPr id="64" name="Google Shape;64;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5" name="Shape 15"/>
        <p:cNvGrpSpPr/>
        <p:nvPr/>
      </p:nvGrpSpPr>
      <p:grpSpPr>
        <a:xfrm>
          <a:off x="0" y="0"/>
          <a:ext cx="0" cy="0"/>
          <a:chOff x="0" y="0"/>
          <a:chExt cx="0" cy="0"/>
        </a:xfrm>
      </p:grpSpPr>
      <p:sp>
        <p:nvSpPr>
          <p:cNvPr id="16" name="Google Shape;16;p6"/>
          <p:cNvSpPr txBox="1"/>
          <p:nvPr>
            <p:ph type="title"/>
          </p:nvPr>
        </p:nvSpPr>
        <p:spPr>
          <a:xfrm>
            <a:off x="2427914" y="18255"/>
            <a:ext cx="7336173" cy="81225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0" name="Shape 20"/>
        <p:cNvGrpSpPr/>
        <p:nvPr/>
      </p:nvGrpSpPr>
      <p:grpSpPr>
        <a:xfrm>
          <a:off x="0" y="0"/>
          <a:ext cx="0" cy="0"/>
          <a:chOff x="0" y="0"/>
          <a:chExt cx="0" cy="0"/>
        </a:xfrm>
      </p:grpSpPr>
      <p:sp>
        <p:nvSpPr>
          <p:cNvPr id="21" name="Google Shape;21;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3" name="Google Shape;2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5" name="Shape 25"/>
        <p:cNvGrpSpPr/>
        <p:nvPr/>
      </p:nvGrpSpPr>
      <p:grpSpPr>
        <a:xfrm>
          <a:off x="0" y="0"/>
          <a:ext cx="0" cy="0"/>
          <a:chOff x="0" y="0"/>
          <a:chExt cx="0" cy="0"/>
        </a:xfrm>
      </p:grpSpPr>
      <p:sp>
        <p:nvSpPr>
          <p:cNvPr id="26" name="Google Shape;26;p8"/>
          <p:cNvSpPr txBox="1"/>
          <p:nvPr>
            <p:ph type="title"/>
          </p:nvPr>
        </p:nvSpPr>
        <p:spPr>
          <a:xfrm>
            <a:off x="2427914" y="18255"/>
            <a:ext cx="7336173" cy="81225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31" name="Shape 31"/>
        <p:cNvGrpSpPr/>
        <p:nvPr/>
      </p:nvGrpSpPr>
      <p:grpSpPr>
        <a:xfrm>
          <a:off x="0" y="0"/>
          <a:ext cx="0" cy="0"/>
          <a:chOff x="0" y="0"/>
          <a:chExt cx="0" cy="0"/>
        </a:xfrm>
      </p:grpSpPr>
      <p:sp>
        <p:nvSpPr>
          <p:cNvPr id="32" name="Google Shape;32;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 name="Google Shape;34;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 name="Google Shape;36;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39" name="Shape 39"/>
        <p:cNvGrpSpPr/>
        <p:nvPr/>
      </p:nvGrpSpPr>
      <p:grpSpPr>
        <a:xfrm>
          <a:off x="0" y="0"/>
          <a:ext cx="0" cy="0"/>
          <a:chOff x="0" y="0"/>
          <a:chExt cx="0" cy="0"/>
        </a:xfrm>
      </p:grpSpPr>
      <p:sp>
        <p:nvSpPr>
          <p:cNvPr id="40" name="Google Shape;40;p10"/>
          <p:cNvSpPr txBox="1"/>
          <p:nvPr>
            <p:ph type="title"/>
          </p:nvPr>
        </p:nvSpPr>
        <p:spPr>
          <a:xfrm>
            <a:off x="2427914" y="18255"/>
            <a:ext cx="7336173" cy="81225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43" name="Shape 43"/>
        <p:cNvGrpSpPr/>
        <p:nvPr/>
      </p:nvGrpSpPr>
      <p:grpSpPr>
        <a:xfrm>
          <a:off x="0" y="0"/>
          <a:ext cx="0" cy="0"/>
          <a:chOff x="0" y="0"/>
          <a:chExt cx="0" cy="0"/>
        </a:xfrm>
      </p:grpSpPr>
      <p:sp>
        <p:nvSpPr>
          <p:cNvPr id="44" name="Google Shape;4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46" name="Shape 46"/>
        <p:cNvGrpSpPr/>
        <p:nvPr/>
      </p:nvGrpSpPr>
      <p:grpSpPr>
        <a:xfrm>
          <a:off x="0" y="0"/>
          <a:ext cx="0" cy="0"/>
          <a:chOff x="0" y="0"/>
          <a:chExt cx="0" cy="0"/>
        </a:xfrm>
      </p:grpSpPr>
      <p:sp>
        <p:nvSpPr>
          <p:cNvPr id="47" name="Google Shape;47;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9" name="Google Shape;49;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 name="Google Shape;5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52" name="Shape 52"/>
        <p:cNvGrpSpPr/>
        <p:nvPr/>
      </p:nvGrpSpPr>
      <p:grpSpPr>
        <a:xfrm>
          <a:off x="0" y="0"/>
          <a:ext cx="0" cy="0"/>
          <a:chOff x="0" y="0"/>
          <a:chExt cx="0" cy="0"/>
        </a:xfrm>
      </p:grpSpPr>
      <p:sp>
        <p:nvSpPr>
          <p:cNvPr id="53" name="Google Shape;53;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3"/>
          <p:cNvSpPr/>
          <p:nvPr>
            <p:ph idx="2" type="pic"/>
          </p:nvPr>
        </p:nvSpPr>
        <p:spPr>
          <a:xfrm>
            <a:off x="5183188" y="987425"/>
            <a:ext cx="6172200" cy="4873625"/>
          </a:xfrm>
          <a:prstGeom prst="rect">
            <a:avLst/>
          </a:prstGeom>
          <a:noFill/>
          <a:ln>
            <a:noFill/>
          </a:ln>
        </p:spPr>
      </p:sp>
      <p:sp>
        <p:nvSpPr>
          <p:cNvPr id="55" name="Google Shape;55;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 name="Google Shape;5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
          <p:cNvSpPr txBox="1"/>
          <p:nvPr>
            <p:ph type="title"/>
          </p:nvPr>
        </p:nvSpPr>
        <p:spPr>
          <a:xfrm>
            <a:off x="2427914" y="18255"/>
            <a:ext cx="7336173" cy="812255"/>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hyperlink" Target="https://ieeexplore.ieee.org/stamp/stamp.jsp?tp=&amp;arnumber=1054697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hyperlink" Target="https://ieeexplore.ieee.org/stamp/stamp.jsp?tp=&amp;arnumber=1054697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hyperlink" Target="https://ieeexplore.ieee.org/stamp/stamp.jsp?tp=&amp;arnumber=1054697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hyperlink" Target="https://arxiv.org/pdf/1909.03475" TargetMode="External"/><Relationship Id="rId6" Type="http://schemas.openxmlformats.org/officeDocument/2006/relationships/hyperlink" Target="https://arxiv.org/pdf/2306.0331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0" Type="http://schemas.openxmlformats.org/officeDocument/2006/relationships/hyperlink" Target="https://pdfs.semanticscholar.org/9a73/7f29e0a62457ca17d618aa53de5e5c8134a2.pdf?_gl=1*1o7sbny*_gcl_au*MTE1NDA1NzE5My4xNzMyNTExOTk4*_ga*MTgwMjE1NjQxOC4xNzMyNTExOTk4*_ga_H7P4ZT52H5*MTczMjUzNjk4OC4zLjAuMTczMjUzNzE1My41LjAuMA.."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5.xml"/><Relationship Id="rId4" Type="http://schemas.openxmlformats.org/officeDocument/2006/relationships/image" Target="../media/image19.png"/><Relationship Id="rId9" Type="http://schemas.openxmlformats.org/officeDocument/2006/relationships/hyperlink" Target="https://arxiv.org/pdf/2306.03314" TargetMode="External"/><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hyperlink" Target="https://pdfs.semanticscholar.org/6a10/34a78c8af8e0c037fb404db85e6d836b83c7.pdf?_gl=1*1kydd70*_gcl_au*MTE1NDA1NzE5My4xNzMyNTExOTk4*_ga*MTgwMjE1NjQxOC4xNzMyNTExOTk4*_ga_H7P4ZT52H5*MTczMjUzNjk4OC4zLjAuMTczMjUzNzI1My4yNy4wLj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6.xml"/><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hyperlink" Target="https://github.com/openai/swar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7.xml"/><Relationship Id="rId4" Type="http://schemas.openxmlformats.org/officeDocument/2006/relationships/image" Target="../media/image19.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hyperlink" Target="https://arxiv.org/pdf/2411.04468" TargetMode="External"/></Relationships>
</file>

<file path=ppt/slides/_rels/slide23.xml.rels><?xml version="1.0" encoding="UTF-8" standalone="yes"?><Relationships xmlns="http://schemas.openxmlformats.org/package/2006/relationships"><Relationship Id="rId11" Type="http://schemas.openxmlformats.org/officeDocument/2006/relationships/hyperlink" Target="https://pdfs.semanticscholar.org/56f3/1ea52bf4d7cd4397ea4918035b1af2bb1e80.pdf?_gl=1*tamf81*_gcl_au*MTE1NDA1NzE5My4xNzMyNTExOTk4*_ga*MTgwMjE1NjQxOC4xNzMyNTExOTk4*_ga_H7P4ZT52H5*MTczMjk0NDE1MS43LjEuMTczMjk0NzIyNy41OS4wLjA." TargetMode="External"/><Relationship Id="rId10" Type="http://schemas.openxmlformats.org/officeDocument/2006/relationships/hyperlink" Target="https://pdfs.semanticscholar.org/0339/1771ff7bfc4d85669639c15c2cb39e5a9e86.pdf"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7.png"/><Relationship Id="rId9"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23.png"/></Relationships>
</file>

<file path=ppt/slides/_rels/slide24.xml.rels><?xml version="1.0" encoding="UTF-8" standalone="yes"?><Relationships xmlns="http://schemas.openxmlformats.org/package/2006/relationships"><Relationship Id="rId11" Type="http://schemas.openxmlformats.org/officeDocument/2006/relationships/hyperlink" Target="https://www.yna.co.kr/view/AKR20241023006000091" TargetMode="External"/><Relationship Id="rId10" Type="http://schemas.openxmlformats.org/officeDocument/2006/relationships/hyperlink" Target="https://www.hantoday.net/news/articleView.html?idxno=45306" TargetMode="External"/><Relationship Id="rId13" Type="http://schemas.openxmlformats.org/officeDocument/2006/relationships/hyperlink" Target="https://www.fnnews.com/news/202411240900321600" TargetMode="External"/><Relationship Id="rId12" Type="http://schemas.openxmlformats.org/officeDocument/2006/relationships/hyperlink" Target="https://apnews.com/article/microsoft-artificial-intelligence-ai-agents-copilot-agentic-ignite-2024-782119423e28a7d88e4a27c12ce4e11f"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36.png"/><Relationship Id="rId14" Type="http://schemas.openxmlformats.org/officeDocument/2006/relationships/hyperlink" Target="https://www.ajunews.com/view/20241105113525343" TargetMode="External"/><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37.png"/><Relationship Id="rId8" Type="http://schemas.openxmlformats.org/officeDocument/2006/relationships/image" Target="../media/image29.png"/></Relationships>
</file>

<file path=ppt/slides/_rels/slide25.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42.png"/><Relationship Id="rId9"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5.png"/><Relationship Id="rId7" Type="http://schemas.openxmlformats.org/officeDocument/2006/relationships/image" Target="../media/image40.png"/><Relationship Id="rId8"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hyperlink" Target="https://arxiv.org/pdf/1909.0347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19.png"/><Relationship Id="rId5" Type="http://schemas.openxmlformats.org/officeDocument/2006/relationships/hyperlink" Target="https://arxiv.org/pdf/1909.03475" TargetMode="External"/><Relationship Id="rId6" Type="http://schemas.openxmlformats.org/officeDocument/2006/relationships/hyperlink" Target="https://arxiv.org/pdf/2402.1403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3.xml"/><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hyperlink" Target="https://pdfs.semanticscholar.org/4c90/8503b0ed92d2db57698279c99132c8fc5735.pdf?_gl=1*1rxaysb*_gcl_au*MTE1NDA1NzE5My4xNzMyNTExOTk4*_ga*MTgwMjE1NjQxOC4xNzMyNTExOTk4*_ga_H7P4ZT52H5*MTczMjUzNjk4OC4zLjEuMTczMjUzODExNS41OS4wLjA." TargetMode="External"/><Relationship Id="rId7" Type="http://schemas.openxmlformats.org/officeDocument/2006/relationships/hyperlink" Target="https://arxiv.org/pdf/1909.0347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
          <p:cNvSpPr txBox="1"/>
          <p:nvPr/>
        </p:nvSpPr>
        <p:spPr>
          <a:xfrm>
            <a:off x="617350" y="2377702"/>
            <a:ext cx="4477500" cy="1815300"/>
          </a:xfrm>
          <a:prstGeom prst="rect">
            <a:avLst/>
          </a:prstGeom>
          <a:noFill/>
          <a:ln>
            <a:noFill/>
          </a:ln>
        </p:spPr>
        <p:txBody>
          <a:bodyPr anchorCtr="0" anchor="ctr" bIns="34275" lIns="68575" spcFirstLastPara="1" rIns="68575" wrap="square" tIns="34275">
            <a:noAutofit/>
          </a:bodyPr>
          <a:lstStyle/>
          <a:p>
            <a:pPr indent="0" lvl="0" marL="0" rtl="0" algn="l">
              <a:lnSpc>
                <a:spcPct val="150000"/>
              </a:lnSpc>
              <a:spcBef>
                <a:spcPts val="0"/>
              </a:spcBef>
              <a:spcAft>
                <a:spcPts val="0"/>
              </a:spcAft>
              <a:buNone/>
            </a:pPr>
            <a:r>
              <a:rPr lang="ko-KR" sz="2400">
                <a:solidFill>
                  <a:srgbClr val="262626"/>
                </a:solidFill>
                <a:latin typeface="Do Hyeon"/>
                <a:ea typeface="Do Hyeon"/>
                <a:cs typeface="Do Hyeon"/>
                <a:sym typeface="Do Hyeon"/>
              </a:rPr>
              <a:t>2024 세상이 주목하는 AI 기술</a:t>
            </a:r>
            <a:br>
              <a:rPr lang="ko-KR" sz="2700">
                <a:solidFill>
                  <a:srgbClr val="262626"/>
                </a:solidFill>
                <a:latin typeface="Do Hyeon"/>
                <a:ea typeface="Do Hyeon"/>
                <a:cs typeface="Do Hyeon"/>
                <a:sym typeface="Do Hyeon"/>
              </a:rPr>
            </a:br>
            <a:r>
              <a:rPr lang="ko-KR" sz="3600">
                <a:solidFill>
                  <a:srgbClr val="262626"/>
                </a:solidFill>
                <a:latin typeface="Do Hyeon"/>
                <a:ea typeface="Do Hyeon"/>
                <a:cs typeface="Do Hyeon"/>
                <a:sym typeface="Do Hyeon"/>
              </a:rPr>
              <a:t>AI Agent</a:t>
            </a:r>
            <a:endParaRPr sz="3600">
              <a:solidFill>
                <a:srgbClr val="262626"/>
              </a:solidFill>
              <a:latin typeface="Do Hyeon"/>
              <a:ea typeface="Do Hyeon"/>
              <a:cs typeface="Do Hyeon"/>
              <a:sym typeface="Do Hyeon"/>
            </a:endParaRPr>
          </a:p>
          <a:p>
            <a:pPr indent="0" lvl="0" marL="0" rtl="0" algn="l">
              <a:lnSpc>
                <a:spcPct val="150000"/>
              </a:lnSpc>
              <a:spcBef>
                <a:spcPts val="0"/>
              </a:spcBef>
              <a:spcAft>
                <a:spcPts val="0"/>
              </a:spcAft>
              <a:buNone/>
            </a:pPr>
            <a:r>
              <a:rPr lang="ko-KR" sz="2400">
                <a:solidFill>
                  <a:srgbClr val="262626"/>
                </a:solidFill>
                <a:latin typeface="Do Hyeon"/>
                <a:ea typeface="Do Hyeon"/>
                <a:cs typeface="Do Hyeon"/>
                <a:sym typeface="Do Hyeon"/>
              </a:rPr>
              <a:t>with Multi Agent System</a:t>
            </a:r>
            <a:endParaRPr sz="2400">
              <a:solidFill>
                <a:srgbClr val="262626"/>
              </a:solidFill>
              <a:latin typeface="Do Hyeon"/>
              <a:ea typeface="Do Hyeon"/>
              <a:cs typeface="Do Hyeon"/>
              <a:sym typeface="Do Hyeon"/>
            </a:endParaRPr>
          </a:p>
        </p:txBody>
      </p:sp>
      <p:sp>
        <p:nvSpPr>
          <p:cNvPr id="73" name="Google Shape;73;p1"/>
          <p:cNvSpPr txBox="1"/>
          <p:nvPr/>
        </p:nvSpPr>
        <p:spPr>
          <a:xfrm>
            <a:off x="617353" y="4615005"/>
            <a:ext cx="3032400" cy="328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lang="ko-KR" sz="1800">
                <a:solidFill>
                  <a:srgbClr val="3F3F3F"/>
                </a:solidFill>
                <a:latin typeface="Jua"/>
                <a:ea typeface="Jua"/>
                <a:cs typeface="Jua"/>
                <a:sym typeface="Jua"/>
              </a:rPr>
              <a:t>Eunma</a:t>
            </a:r>
            <a:r>
              <a:rPr lang="ko-KR" sz="1800">
                <a:solidFill>
                  <a:srgbClr val="3F3F3F"/>
                </a:solidFill>
                <a:latin typeface="Jua"/>
                <a:ea typeface="Jua"/>
                <a:cs typeface="Jua"/>
                <a:sym typeface="Jua"/>
              </a:rPr>
              <a:t> (</a:t>
            </a:r>
            <a:r>
              <a:rPr lang="ko-KR" sz="1800">
                <a:solidFill>
                  <a:srgbClr val="3F3F3F"/>
                </a:solidFill>
                <a:latin typeface="Jua"/>
                <a:ea typeface="Jua"/>
                <a:cs typeface="Jua"/>
                <a:sym typeface="Jua"/>
              </a:rPr>
              <a:t>오준택</a:t>
            </a:r>
            <a:r>
              <a:rPr lang="ko-KR" sz="1800">
                <a:solidFill>
                  <a:srgbClr val="3F3F3F"/>
                </a:solidFill>
                <a:latin typeface="Jua"/>
                <a:ea typeface="Jua"/>
                <a:cs typeface="Jua"/>
                <a:sym typeface="Jua"/>
              </a:rPr>
              <a:t>) </a:t>
            </a:r>
            <a:endParaRPr sz="1800">
              <a:solidFill>
                <a:srgbClr val="3F3F3F"/>
              </a:solidFill>
              <a:latin typeface="Jua"/>
              <a:ea typeface="Jua"/>
              <a:cs typeface="Jua"/>
              <a:sym typeface="Jua"/>
            </a:endParaRPr>
          </a:p>
        </p:txBody>
      </p:sp>
      <p:sp>
        <p:nvSpPr>
          <p:cNvPr id="74" name="Google Shape;74;p1"/>
          <p:cNvSpPr txBox="1"/>
          <p:nvPr/>
        </p:nvSpPr>
        <p:spPr>
          <a:xfrm>
            <a:off x="617353" y="5053793"/>
            <a:ext cx="3032400" cy="8124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000000"/>
              </a:buClr>
              <a:buSzPts val="1800"/>
              <a:buFont typeface="Arial"/>
              <a:buNone/>
            </a:pPr>
            <a:r>
              <a:rPr b="0" i="0" lang="ko-KR" sz="1400" u="none" cap="none" strike="noStrike">
                <a:solidFill>
                  <a:srgbClr val="3F3F3F"/>
                </a:solidFill>
                <a:latin typeface="Jua"/>
                <a:ea typeface="Jua"/>
                <a:cs typeface="Jua"/>
                <a:sym typeface="Jua"/>
              </a:rPr>
              <a:t>2024.</a:t>
            </a:r>
            <a:r>
              <a:rPr lang="ko-KR">
                <a:solidFill>
                  <a:srgbClr val="3F3F3F"/>
                </a:solidFill>
                <a:latin typeface="Jua"/>
                <a:ea typeface="Jua"/>
                <a:cs typeface="Jua"/>
                <a:sym typeface="Jua"/>
              </a:rPr>
              <a:t>12</a:t>
            </a:r>
            <a:r>
              <a:rPr b="0" i="0" lang="ko-KR" sz="1400" u="none" cap="none" strike="noStrike">
                <a:solidFill>
                  <a:srgbClr val="3F3F3F"/>
                </a:solidFill>
                <a:latin typeface="Jua"/>
                <a:ea typeface="Jua"/>
                <a:cs typeface="Jua"/>
                <a:sym typeface="Jua"/>
              </a:rPr>
              <a:t>.</a:t>
            </a:r>
            <a:r>
              <a:rPr lang="ko-KR">
                <a:solidFill>
                  <a:srgbClr val="3F3F3F"/>
                </a:solidFill>
                <a:latin typeface="Jua"/>
                <a:ea typeface="Jua"/>
                <a:cs typeface="Jua"/>
                <a:sym typeface="Jua"/>
              </a:rPr>
              <a:t>02</a:t>
            </a:r>
            <a:r>
              <a:rPr b="0" i="0" lang="ko-KR" sz="1400" u="none" cap="none" strike="noStrike">
                <a:solidFill>
                  <a:srgbClr val="3F3F3F"/>
                </a:solidFill>
                <a:latin typeface="Jua"/>
                <a:ea typeface="Jua"/>
                <a:cs typeface="Jua"/>
                <a:sym typeface="Jua"/>
              </a:rPr>
              <a:t>(월)</a:t>
            </a:r>
            <a:endParaRPr/>
          </a:p>
          <a:p>
            <a:pPr indent="0" lvl="0" marL="0" marR="0" rtl="0" algn="l">
              <a:lnSpc>
                <a:spcPct val="90000"/>
              </a:lnSpc>
              <a:spcBef>
                <a:spcPts val="0"/>
              </a:spcBef>
              <a:spcAft>
                <a:spcPts val="0"/>
              </a:spcAft>
              <a:buClr>
                <a:srgbClr val="000000"/>
              </a:buClr>
              <a:buSzPts val="1800"/>
              <a:buFont typeface="Arial"/>
              <a:buNone/>
            </a:pPr>
            <a:r>
              <a:rPr b="0" i="0" lang="ko-KR" sz="1400" u="none" cap="none" strike="noStrike">
                <a:solidFill>
                  <a:srgbClr val="3F3F3F"/>
                </a:solidFill>
                <a:latin typeface="Jua"/>
                <a:ea typeface="Jua"/>
                <a:cs typeface="Jua"/>
                <a:sym typeface="Jua"/>
              </a:rPr>
              <a:t>카카오테크 부트캠프 기술세미나</a:t>
            </a:r>
            <a:endParaRPr b="0" i="0" sz="1400" u="none" cap="none" strike="noStrike">
              <a:solidFill>
                <a:srgbClr val="3F3F3F"/>
              </a:solidFill>
              <a:latin typeface="Jua"/>
              <a:ea typeface="Jua"/>
              <a:cs typeface="Jua"/>
              <a:sym typeface="Jua"/>
            </a:endParaRPr>
          </a:p>
          <a:p>
            <a:pPr indent="0" lvl="0" marL="0" marR="0" rtl="0" algn="l">
              <a:lnSpc>
                <a:spcPct val="90000"/>
              </a:lnSpc>
              <a:spcBef>
                <a:spcPts val="0"/>
              </a:spcBef>
              <a:spcAft>
                <a:spcPts val="0"/>
              </a:spcAft>
              <a:buClr>
                <a:srgbClr val="000000"/>
              </a:buClr>
              <a:buSzPts val="1800"/>
              <a:buFont typeface="Arial"/>
              <a:buNone/>
            </a:pPr>
            <a:r>
              <a:rPr lang="ko-KR">
                <a:solidFill>
                  <a:srgbClr val="3F3F3F"/>
                </a:solidFill>
                <a:latin typeface="Jua"/>
                <a:ea typeface="Jua"/>
                <a:cs typeface="Jua"/>
                <a:sym typeface="Jua"/>
              </a:rPr>
              <a:t>생성형 AI 1기</a:t>
            </a:r>
            <a:endParaRPr>
              <a:solidFill>
                <a:srgbClr val="3F3F3F"/>
              </a:solidFill>
              <a:latin typeface="Jua"/>
              <a:ea typeface="Jua"/>
              <a:cs typeface="Jua"/>
              <a:sym typeface="Ju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pic>
        <p:nvPicPr>
          <p:cNvPr id="158" name="Google Shape;158;g31a7bd57ab1_0_47"/>
          <p:cNvPicPr preferRelativeResize="0"/>
          <p:nvPr/>
        </p:nvPicPr>
        <p:blipFill>
          <a:blip r:embed="rId4">
            <a:alphaModFix/>
          </a:blip>
          <a:stretch>
            <a:fillRect/>
          </a:stretch>
        </p:blipFill>
        <p:spPr>
          <a:xfrm>
            <a:off x="3441222" y="1103238"/>
            <a:ext cx="5309550" cy="4651525"/>
          </a:xfrm>
          <a:prstGeom prst="rect">
            <a:avLst/>
          </a:prstGeom>
          <a:noFill/>
          <a:ln>
            <a:noFill/>
          </a:ln>
        </p:spPr>
      </p:pic>
      <p:sp>
        <p:nvSpPr>
          <p:cNvPr id="159" name="Google Shape;159;g31a7bd57ab1_0_47"/>
          <p:cNvSpPr txBox="1"/>
          <p:nvPr>
            <p:ph idx="1" type="body"/>
          </p:nvPr>
        </p:nvSpPr>
        <p:spPr>
          <a:xfrm>
            <a:off x="704250" y="691775"/>
            <a:ext cx="5072100" cy="784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b="1" lang="ko-KR">
                <a:latin typeface="Do Hyeon"/>
                <a:ea typeface="Do Hyeon"/>
                <a:cs typeface="Do Hyeon"/>
                <a:sym typeface="Do Hyeon"/>
              </a:rPr>
              <a:t>MAS</a:t>
            </a:r>
            <a:r>
              <a:rPr lang="ko-KR">
                <a:latin typeface="Do Hyeon"/>
                <a:ea typeface="Do Hyeon"/>
                <a:cs typeface="Do Hyeon"/>
                <a:sym typeface="Do Hyeon"/>
              </a:rPr>
              <a:t>의 기본 구조</a:t>
            </a:r>
            <a:endParaRPr b="1"/>
          </a:p>
        </p:txBody>
      </p:sp>
      <p:sp>
        <p:nvSpPr>
          <p:cNvPr id="160" name="Google Shape;160;g31a7bd57ab1_0_47"/>
          <p:cNvSpPr txBox="1"/>
          <p:nvPr/>
        </p:nvSpPr>
        <p:spPr>
          <a:xfrm>
            <a:off x="7999950" y="5754750"/>
            <a:ext cx="362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참고 논문 : </a:t>
            </a:r>
            <a:r>
              <a:rPr lang="ko-KR" sz="1500" u="sng">
                <a:solidFill>
                  <a:schemeClr val="dk1"/>
                </a:solidFill>
                <a:latin typeface="Do Hyeon"/>
                <a:ea typeface="Do Hyeon"/>
                <a:cs typeface="Do Hyeon"/>
                <a:sym typeface="Do Hyeon"/>
                <a:hlinkClick r:id="rId5">
                  <a:extLst>
                    <a:ext uri="{A12FA001-AC4F-418D-AE19-62706E023703}">
                      <ahyp:hlinkClr val="tx"/>
                    </a:ext>
                  </a:extLst>
                </a:hlinkClick>
              </a:rPr>
              <a:t>Multi-Agent Systems</a:t>
            </a:r>
            <a:endParaRPr sz="1500">
              <a:solidFill>
                <a:schemeClr val="dk1"/>
              </a:solidFill>
              <a:latin typeface="Do Hyeon"/>
              <a:ea typeface="Do Hyeon"/>
              <a:cs typeface="Do Hyeon"/>
              <a:sym typeface="Do Hyeon"/>
            </a:endParaRPr>
          </a:p>
        </p:txBody>
      </p:sp>
      <p:sp>
        <p:nvSpPr>
          <p:cNvPr id="161" name="Google Shape;161;g31a7bd57ab1_0_47"/>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65" name="Shape 165"/>
        <p:cNvGrpSpPr/>
        <p:nvPr/>
      </p:nvGrpSpPr>
      <p:grpSpPr>
        <a:xfrm>
          <a:off x="0" y="0"/>
          <a:ext cx="0" cy="0"/>
          <a:chOff x="0" y="0"/>
          <a:chExt cx="0" cy="0"/>
        </a:xfrm>
      </p:grpSpPr>
      <p:pic>
        <p:nvPicPr>
          <p:cNvPr id="166" name="Google Shape;166;g318c708ce72_0_171"/>
          <p:cNvPicPr preferRelativeResize="0"/>
          <p:nvPr/>
        </p:nvPicPr>
        <p:blipFill rotWithShape="1">
          <a:blip r:embed="rId5">
            <a:alphaModFix/>
          </a:blip>
          <a:srcRect b="0" l="0" r="0" t="51809"/>
          <a:stretch/>
        </p:blipFill>
        <p:spPr>
          <a:xfrm>
            <a:off x="338525" y="1721125"/>
            <a:ext cx="7200000" cy="3960000"/>
          </a:xfrm>
          <a:prstGeom prst="rect">
            <a:avLst/>
          </a:prstGeom>
          <a:noFill/>
          <a:ln>
            <a:noFill/>
          </a:ln>
        </p:spPr>
      </p:pic>
      <p:sp>
        <p:nvSpPr>
          <p:cNvPr id="167" name="Google Shape;167;g318c708ce72_0_171"/>
          <p:cNvSpPr txBox="1"/>
          <p:nvPr>
            <p:ph idx="1" type="body"/>
          </p:nvPr>
        </p:nvSpPr>
        <p:spPr>
          <a:xfrm>
            <a:off x="704250" y="936325"/>
            <a:ext cx="5072100" cy="78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ko-KR">
                <a:latin typeface="Do Hyeon"/>
                <a:ea typeface="Do Hyeon"/>
                <a:cs typeface="Do Hyeon"/>
                <a:sym typeface="Do Hyeon"/>
              </a:rPr>
              <a:t>Agent</a:t>
            </a:r>
            <a:r>
              <a:rPr lang="ko-KR">
                <a:latin typeface="Do Hyeon"/>
                <a:ea typeface="Do Hyeon"/>
                <a:cs typeface="Do Hyeon"/>
                <a:sym typeface="Do Hyeon"/>
              </a:rPr>
              <a:t>의 상호작용</a:t>
            </a:r>
            <a:endParaRPr>
              <a:latin typeface="Do Hyeon"/>
              <a:ea typeface="Do Hyeon"/>
              <a:cs typeface="Do Hyeon"/>
              <a:sym typeface="Do Hyeon"/>
            </a:endParaRPr>
          </a:p>
          <a:p>
            <a:pPr indent="-50800" lvl="0" marL="228600" rtl="0" algn="l">
              <a:lnSpc>
                <a:spcPct val="90000"/>
              </a:lnSpc>
              <a:spcBef>
                <a:spcPts val="1200"/>
              </a:spcBef>
              <a:spcAft>
                <a:spcPts val="0"/>
              </a:spcAft>
              <a:buClr>
                <a:schemeClr val="dk1"/>
              </a:buClr>
              <a:buSzPts val="2800"/>
              <a:buNone/>
            </a:pPr>
            <a:r>
              <a:t/>
            </a:r>
            <a:endParaRPr b="1" sz="1300"/>
          </a:p>
        </p:txBody>
      </p:sp>
      <p:sp>
        <p:nvSpPr>
          <p:cNvPr id="168" name="Google Shape;168;g318c708ce72_0_171"/>
          <p:cNvSpPr txBox="1"/>
          <p:nvPr>
            <p:ph idx="1" type="body"/>
          </p:nvPr>
        </p:nvSpPr>
        <p:spPr>
          <a:xfrm>
            <a:off x="7070600" y="1449000"/>
            <a:ext cx="4813500" cy="39600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1200"/>
              </a:spcBef>
              <a:spcAft>
                <a:spcPts val="0"/>
              </a:spcAft>
              <a:buNone/>
            </a:pPr>
            <a:r>
              <a:rPr b="1" i="1" lang="ko-KR" sz="2200">
                <a:latin typeface="Do Hyeon"/>
                <a:ea typeface="Do Hyeon"/>
                <a:cs typeface="Do Hyeon"/>
                <a:sym typeface="Do Hyeon"/>
              </a:rPr>
              <a:t>환경과의 상호작용</a:t>
            </a:r>
            <a:endParaRPr b="1" i="1" sz="2200">
              <a:latin typeface="Do Hyeon"/>
              <a:ea typeface="Do Hyeon"/>
              <a:cs typeface="Do Hyeon"/>
              <a:sym typeface="Do Hyeon"/>
            </a:endParaRPr>
          </a:p>
          <a:p>
            <a:pPr indent="0" lvl="0" marL="0" rtl="0" algn="ctr">
              <a:lnSpc>
                <a:spcPct val="115000"/>
              </a:lnSpc>
              <a:spcBef>
                <a:spcPts val="1200"/>
              </a:spcBef>
              <a:spcAft>
                <a:spcPts val="0"/>
              </a:spcAft>
              <a:buNone/>
            </a:pPr>
            <a:r>
              <a:rPr lang="ko-KR" sz="2200">
                <a:latin typeface="Do Hyeon"/>
                <a:ea typeface="Do Hyeon"/>
                <a:cs typeface="Do Hyeon"/>
                <a:sym typeface="Do Hyeon"/>
              </a:rPr>
              <a:t>Percepts</a:t>
            </a:r>
            <a:endParaRPr sz="2200">
              <a:latin typeface="Do Hyeon"/>
              <a:ea typeface="Do Hyeon"/>
              <a:cs typeface="Do Hyeon"/>
              <a:sym typeface="Do Hyeon"/>
            </a:endParaRPr>
          </a:p>
          <a:p>
            <a:pPr indent="0" lvl="0" marL="0" rtl="0" algn="ctr">
              <a:lnSpc>
                <a:spcPct val="115000"/>
              </a:lnSpc>
              <a:spcBef>
                <a:spcPts val="1200"/>
              </a:spcBef>
              <a:spcAft>
                <a:spcPts val="0"/>
              </a:spcAft>
              <a:buNone/>
            </a:pPr>
            <a:r>
              <a:rPr lang="ko-KR" sz="2200">
                <a:latin typeface="Do Hyeon"/>
                <a:ea typeface="Do Hyeon"/>
                <a:cs typeface="Do Hyeon"/>
                <a:sym typeface="Do Hyeon"/>
              </a:rPr>
              <a:t>Actions</a:t>
            </a:r>
            <a:endParaRPr sz="2200">
              <a:latin typeface="Do Hyeon"/>
              <a:ea typeface="Do Hyeon"/>
              <a:cs typeface="Do Hyeon"/>
              <a:sym typeface="Do Hyeon"/>
            </a:endParaRPr>
          </a:p>
          <a:p>
            <a:pPr indent="0" lvl="0" marL="0" rtl="0" algn="ctr">
              <a:lnSpc>
                <a:spcPct val="115000"/>
              </a:lnSpc>
              <a:spcBef>
                <a:spcPts val="1200"/>
              </a:spcBef>
              <a:spcAft>
                <a:spcPts val="0"/>
              </a:spcAft>
              <a:buNone/>
            </a:pPr>
            <a:r>
              <a:rPr b="1" i="1" lang="ko-KR" sz="2200">
                <a:latin typeface="Do Hyeon"/>
                <a:ea typeface="Do Hyeon"/>
                <a:cs typeface="Do Hyeon"/>
                <a:sym typeface="Do Hyeon"/>
              </a:rPr>
              <a:t>Agent간 상호작용</a:t>
            </a:r>
            <a:endParaRPr b="1" i="1" sz="2200">
              <a:latin typeface="Do Hyeon"/>
              <a:ea typeface="Do Hyeon"/>
              <a:cs typeface="Do Hyeon"/>
              <a:sym typeface="Do Hyeon"/>
            </a:endParaRPr>
          </a:p>
          <a:p>
            <a:pPr indent="0" lvl="0" marL="0" rtl="0" algn="ctr">
              <a:lnSpc>
                <a:spcPct val="115000"/>
              </a:lnSpc>
              <a:spcBef>
                <a:spcPts val="1200"/>
              </a:spcBef>
              <a:spcAft>
                <a:spcPts val="1200"/>
              </a:spcAft>
              <a:buNone/>
            </a:pPr>
            <a:r>
              <a:rPr lang="ko-KR" sz="2200">
                <a:latin typeface="Do Hyeon"/>
                <a:ea typeface="Do Hyeon"/>
                <a:cs typeface="Do Hyeon"/>
                <a:sym typeface="Do Hyeon"/>
              </a:rPr>
              <a:t>Agent’s Data Exchange (ADE)</a:t>
            </a:r>
            <a:endParaRPr sz="2200"/>
          </a:p>
        </p:txBody>
      </p:sp>
      <p:sp>
        <p:nvSpPr>
          <p:cNvPr id="169" name="Google Shape;169;g318c708ce72_0_171"/>
          <p:cNvSpPr txBox="1"/>
          <p:nvPr/>
        </p:nvSpPr>
        <p:spPr>
          <a:xfrm>
            <a:off x="7999950" y="5754750"/>
            <a:ext cx="362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참고 논문 : </a:t>
            </a:r>
            <a:r>
              <a:rPr lang="ko-KR" sz="1500" u="sng">
                <a:solidFill>
                  <a:schemeClr val="dk1"/>
                </a:solidFill>
                <a:latin typeface="Do Hyeon"/>
                <a:ea typeface="Do Hyeon"/>
                <a:cs typeface="Do Hyeon"/>
                <a:sym typeface="Do Hyeon"/>
                <a:hlinkClick r:id="rId6">
                  <a:extLst>
                    <a:ext uri="{A12FA001-AC4F-418D-AE19-62706E023703}">
                      <ahyp:hlinkClr val="tx"/>
                    </a:ext>
                  </a:extLst>
                </a:hlinkClick>
              </a:rPr>
              <a:t>Multi-Agent Systems</a:t>
            </a:r>
            <a:endParaRPr sz="1500">
              <a:solidFill>
                <a:schemeClr val="dk1"/>
              </a:solidFill>
              <a:latin typeface="Do Hyeon"/>
              <a:ea typeface="Do Hyeon"/>
              <a:cs typeface="Do Hyeon"/>
              <a:sym typeface="Do Hyeon"/>
            </a:endParaRPr>
          </a:p>
        </p:txBody>
      </p:sp>
      <p:sp>
        <p:nvSpPr>
          <p:cNvPr id="170" name="Google Shape;170;g318c708ce72_0_171"/>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g31a7bd57ab1_0_55"/>
          <p:cNvSpPr txBox="1"/>
          <p:nvPr>
            <p:ph idx="1" type="body"/>
          </p:nvPr>
        </p:nvSpPr>
        <p:spPr>
          <a:xfrm>
            <a:off x="7904250" y="1836525"/>
            <a:ext cx="3883800" cy="39600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1200"/>
              </a:spcBef>
              <a:spcAft>
                <a:spcPts val="0"/>
              </a:spcAft>
              <a:buNone/>
            </a:pPr>
            <a:r>
              <a:rPr b="1" i="1" lang="ko-KR" sz="2200"/>
              <a:t>Agent 내부 구조</a:t>
            </a:r>
            <a:endParaRPr b="1" i="1" sz="2200"/>
          </a:p>
          <a:p>
            <a:pPr indent="0" lvl="0" marL="0" rtl="0" algn="ctr">
              <a:lnSpc>
                <a:spcPct val="115000"/>
              </a:lnSpc>
              <a:spcBef>
                <a:spcPts val="1200"/>
              </a:spcBef>
              <a:spcAft>
                <a:spcPts val="0"/>
              </a:spcAft>
              <a:buNone/>
            </a:pPr>
            <a:r>
              <a:rPr lang="ko-KR" sz="2200"/>
              <a:t>Sensors</a:t>
            </a:r>
            <a:endParaRPr sz="2200"/>
          </a:p>
          <a:p>
            <a:pPr indent="0" lvl="0" marL="0" rtl="0" algn="ctr">
              <a:lnSpc>
                <a:spcPct val="115000"/>
              </a:lnSpc>
              <a:spcBef>
                <a:spcPts val="1200"/>
              </a:spcBef>
              <a:spcAft>
                <a:spcPts val="0"/>
              </a:spcAft>
              <a:buNone/>
            </a:pPr>
            <a:r>
              <a:rPr lang="ko-KR" sz="2200"/>
              <a:t>Local Control</a:t>
            </a:r>
            <a:endParaRPr sz="2200"/>
          </a:p>
          <a:p>
            <a:pPr indent="0" lvl="0" marL="0" rtl="0" algn="ctr">
              <a:lnSpc>
                <a:spcPct val="115000"/>
              </a:lnSpc>
              <a:spcBef>
                <a:spcPts val="1200"/>
              </a:spcBef>
              <a:spcAft>
                <a:spcPts val="0"/>
              </a:spcAft>
              <a:buNone/>
            </a:pPr>
            <a:r>
              <a:rPr lang="ko-KR" sz="2200"/>
              <a:t>Effectors</a:t>
            </a:r>
            <a:endParaRPr sz="2200"/>
          </a:p>
          <a:p>
            <a:pPr indent="0" lvl="0" marL="0" rtl="0" algn="ctr">
              <a:lnSpc>
                <a:spcPct val="115000"/>
              </a:lnSpc>
              <a:spcBef>
                <a:spcPts val="1200"/>
              </a:spcBef>
              <a:spcAft>
                <a:spcPts val="1200"/>
              </a:spcAft>
              <a:buNone/>
            </a:pPr>
            <a:r>
              <a:rPr lang="ko-KR" sz="2200"/>
              <a:t>Condition-Action Rules</a:t>
            </a:r>
            <a:endParaRPr b="1" sz="2200"/>
          </a:p>
        </p:txBody>
      </p:sp>
      <p:pic>
        <p:nvPicPr>
          <p:cNvPr id="176" name="Google Shape;176;g31a7bd57ab1_0_55"/>
          <p:cNvPicPr preferRelativeResize="0"/>
          <p:nvPr/>
        </p:nvPicPr>
        <p:blipFill rotWithShape="1">
          <a:blip r:embed="rId4">
            <a:alphaModFix/>
          </a:blip>
          <a:srcRect b="48453" l="16436" r="0" t="0"/>
          <a:stretch/>
        </p:blipFill>
        <p:spPr>
          <a:xfrm>
            <a:off x="704250" y="1836525"/>
            <a:ext cx="7200000" cy="3960000"/>
          </a:xfrm>
          <a:prstGeom prst="rect">
            <a:avLst/>
          </a:prstGeom>
          <a:noFill/>
          <a:ln>
            <a:noFill/>
          </a:ln>
        </p:spPr>
      </p:pic>
      <p:sp>
        <p:nvSpPr>
          <p:cNvPr id="177" name="Google Shape;177;g31a7bd57ab1_0_55"/>
          <p:cNvSpPr txBox="1"/>
          <p:nvPr>
            <p:ph idx="1" type="body"/>
          </p:nvPr>
        </p:nvSpPr>
        <p:spPr>
          <a:xfrm>
            <a:off x="704250" y="936325"/>
            <a:ext cx="5072100" cy="7848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15000"/>
              </a:lnSpc>
              <a:spcBef>
                <a:spcPts val="1200"/>
              </a:spcBef>
              <a:spcAft>
                <a:spcPts val="0"/>
              </a:spcAft>
              <a:buNone/>
            </a:pPr>
            <a:r>
              <a:rPr b="1" lang="ko-KR" sz="4000">
                <a:latin typeface="Do Hyeon"/>
                <a:ea typeface="Do Hyeon"/>
                <a:cs typeface="Do Hyeon"/>
                <a:sym typeface="Do Hyeon"/>
              </a:rPr>
              <a:t>Agent</a:t>
            </a:r>
            <a:r>
              <a:rPr lang="ko-KR" sz="4000">
                <a:latin typeface="Do Hyeon"/>
                <a:ea typeface="Do Hyeon"/>
                <a:cs typeface="Do Hyeon"/>
                <a:sym typeface="Do Hyeon"/>
              </a:rPr>
              <a:t>의 작업 원리</a:t>
            </a:r>
            <a:endParaRPr sz="4000">
              <a:latin typeface="Do Hyeon"/>
              <a:ea typeface="Do Hyeon"/>
              <a:cs typeface="Do Hyeon"/>
              <a:sym typeface="Do Hyeon"/>
            </a:endParaRPr>
          </a:p>
          <a:p>
            <a:pPr indent="-50800" lvl="0" marL="228600" rtl="0" algn="l">
              <a:lnSpc>
                <a:spcPct val="90000"/>
              </a:lnSpc>
              <a:spcBef>
                <a:spcPts val="1200"/>
              </a:spcBef>
              <a:spcAft>
                <a:spcPts val="0"/>
              </a:spcAft>
              <a:buClr>
                <a:schemeClr val="dk1"/>
              </a:buClr>
              <a:buSzPct val="215384"/>
              <a:buNone/>
            </a:pPr>
            <a:r>
              <a:t/>
            </a:r>
            <a:endParaRPr b="1" sz="1300"/>
          </a:p>
        </p:txBody>
      </p:sp>
      <p:sp>
        <p:nvSpPr>
          <p:cNvPr id="178" name="Google Shape;178;g31a7bd57ab1_0_55"/>
          <p:cNvSpPr txBox="1"/>
          <p:nvPr/>
        </p:nvSpPr>
        <p:spPr>
          <a:xfrm>
            <a:off x="7999950" y="5754750"/>
            <a:ext cx="362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참고 논문 : </a:t>
            </a:r>
            <a:r>
              <a:rPr lang="ko-KR" sz="1500" u="sng">
                <a:solidFill>
                  <a:schemeClr val="dk1"/>
                </a:solidFill>
                <a:latin typeface="Do Hyeon"/>
                <a:ea typeface="Do Hyeon"/>
                <a:cs typeface="Do Hyeon"/>
                <a:sym typeface="Do Hyeon"/>
                <a:hlinkClick r:id="rId5">
                  <a:extLst>
                    <a:ext uri="{A12FA001-AC4F-418D-AE19-62706E023703}">
                      <ahyp:hlinkClr val="tx"/>
                    </a:ext>
                  </a:extLst>
                </a:hlinkClick>
              </a:rPr>
              <a:t>Multi-Agent Systems</a:t>
            </a:r>
            <a:endParaRPr sz="1500">
              <a:solidFill>
                <a:schemeClr val="dk1"/>
              </a:solidFill>
              <a:latin typeface="Do Hyeon"/>
              <a:ea typeface="Do Hyeon"/>
              <a:cs typeface="Do Hyeon"/>
              <a:sym typeface="Do Hyeon"/>
            </a:endParaRPr>
          </a:p>
        </p:txBody>
      </p:sp>
      <p:sp>
        <p:nvSpPr>
          <p:cNvPr id="179" name="Google Shape;179;g31a7bd57ab1_0_55"/>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g3196c12dea3_0_15"/>
          <p:cNvSpPr txBox="1"/>
          <p:nvPr>
            <p:ph idx="1" type="body"/>
          </p:nvPr>
        </p:nvSpPr>
        <p:spPr>
          <a:xfrm>
            <a:off x="6011750" y="1721125"/>
            <a:ext cx="6120000" cy="43200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1200"/>
              </a:spcBef>
              <a:spcAft>
                <a:spcPts val="0"/>
              </a:spcAft>
              <a:buNone/>
            </a:pPr>
            <a:r>
              <a:rPr lang="ko-KR" sz="2200">
                <a:latin typeface="Do Hyeon"/>
                <a:ea typeface="Do Hyeon"/>
                <a:cs typeface="Do Hyeon"/>
                <a:sym typeface="Do Hyeon"/>
              </a:rPr>
              <a:t>복잡한 문제 해결</a:t>
            </a:r>
            <a:endParaRPr sz="2200">
              <a:latin typeface="Do Hyeon"/>
              <a:ea typeface="Do Hyeon"/>
              <a:cs typeface="Do Hyeon"/>
              <a:sym typeface="Do Hyeon"/>
            </a:endParaRPr>
          </a:p>
          <a:p>
            <a:pPr indent="0" lvl="0" marL="0" rtl="0" algn="ctr">
              <a:lnSpc>
                <a:spcPct val="115000"/>
              </a:lnSpc>
              <a:spcBef>
                <a:spcPts val="1200"/>
              </a:spcBef>
              <a:spcAft>
                <a:spcPts val="0"/>
              </a:spcAft>
              <a:buNone/>
            </a:pPr>
            <a:r>
              <a:rPr lang="ko-KR" sz="2200">
                <a:latin typeface="Do Hyeon"/>
                <a:ea typeface="Do Hyeon"/>
                <a:cs typeface="Do Hyeon"/>
                <a:sym typeface="Do Hyeon"/>
              </a:rPr>
              <a:t>전문성 활용</a:t>
            </a:r>
            <a:endParaRPr sz="2200">
              <a:latin typeface="Do Hyeon"/>
              <a:ea typeface="Do Hyeon"/>
              <a:cs typeface="Do Hyeon"/>
              <a:sym typeface="Do Hyeon"/>
            </a:endParaRPr>
          </a:p>
          <a:p>
            <a:pPr indent="0" lvl="0" marL="0" rtl="0" algn="ctr">
              <a:lnSpc>
                <a:spcPct val="115000"/>
              </a:lnSpc>
              <a:spcBef>
                <a:spcPts val="1200"/>
              </a:spcBef>
              <a:spcAft>
                <a:spcPts val="0"/>
              </a:spcAft>
              <a:buNone/>
            </a:pPr>
            <a:r>
              <a:rPr lang="ko-KR" sz="2200">
                <a:latin typeface="Do Hyeon"/>
                <a:ea typeface="Do Hyeon"/>
                <a:cs typeface="Do Hyeon"/>
                <a:sym typeface="Do Hyeon"/>
              </a:rPr>
              <a:t>효율적인 협업</a:t>
            </a:r>
            <a:endParaRPr sz="2200">
              <a:latin typeface="Do Hyeon"/>
              <a:ea typeface="Do Hyeon"/>
              <a:cs typeface="Do Hyeon"/>
              <a:sym typeface="Do Hyeon"/>
            </a:endParaRPr>
          </a:p>
          <a:p>
            <a:pPr indent="0" lvl="0" marL="0" rtl="0" algn="ctr">
              <a:lnSpc>
                <a:spcPct val="115000"/>
              </a:lnSpc>
              <a:spcBef>
                <a:spcPts val="1200"/>
              </a:spcBef>
              <a:spcAft>
                <a:spcPts val="1200"/>
              </a:spcAft>
              <a:buNone/>
            </a:pPr>
            <a:r>
              <a:rPr lang="ko-KR" sz="2200">
                <a:latin typeface="Do Hyeon"/>
                <a:ea typeface="Do Hyeon"/>
                <a:cs typeface="Do Hyeon"/>
                <a:sym typeface="Do Hyeon"/>
              </a:rPr>
              <a:t>인간-에이전트 협력</a:t>
            </a:r>
            <a:endParaRPr sz="2200">
              <a:latin typeface="Do Hyeon"/>
              <a:ea typeface="Do Hyeon"/>
              <a:cs typeface="Do Hyeon"/>
              <a:sym typeface="Do Hyeon"/>
            </a:endParaRPr>
          </a:p>
        </p:txBody>
      </p:sp>
      <p:sp>
        <p:nvSpPr>
          <p:cNvPr id="185" name="Google Shape;185;g3196c12dea3_0_15"/>
          <p:cNvSpPr txBox="1"/>
          <p:nvPr>
            <p:ph idx="1" type="body"/>
          </p:nvPr>
        </p:nvSpPr>
        <p:spPr>
          <a:xfrm>
            <a:off x="704250" y="936325"/>
            <a:ext cx="5072100" cy="784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b="1" lang="ko-KR">
                <a:solidFill>
                  <a:srgbClr val="202122"/>
                </a:solidFill>
                <a:highlight>
                  <a:schemeClr val="lt1"/>
                </a:highlight>
                <a:latin typeface="Do Hyeon"/>
                <a:ea typeface="Do Hyeon"/>
                <a:cs typeface="Do Hyeon"/>
                <a:sym typeface="Do Hyeon"/>
              </a:rPr>
              <a:t>MAS</a:t>
            </a:r>
            <a:r>
              <a:rPr lang="ko-KR">
                <a:solidFill>
                  <a:srgbClr val="202122"/>
                </a:solidFill>
                <a:highlight>
                  <a:schemeClr val="lt1"/>
                </a:highlight>
                <a:latin typeface="Do Hyeon"/>
                <a:ea typeface="Do Hyeon"/>
                <a:cs typeface="Do Hyeon"/>
                <a:sym typeface="Do Hyeon"/>
              </a:rPr>
              <a:t>의 </a:t>
            </a:r>
            <a:r>
              <a:rPr lang="ko-KR">
                <a:latin typeface="Do Hyeon"/>
                <a:ea typeface="Do Hyeon"/>
                <a:cs typeface="Do Hyeon"/>
                <a:sym typeface="Do Hyeon"/>
              </a:rPr>
              <a:t>목적</a:t>
            </a:r>
            <a:endParaRPr>
              <a:latin typeface="Do Hyeon"/>
              <a:ea typeface="Do Hyeon"/>
              <a:cs typeface="Do Hyeon"/>
              <a:sym typeface="Do Hyeon"/>
            </a:endParaRPr>
          </a:p>
        </p:txBody>
      </p:sp>
      <p:pic>
        <p:nvPicPr>
          <p:cNvPr id="186" name="Google Shape;186;g3196c12dea3_0_15"/>
          <p:cNvPicPr preferRelativeResize="0"/>
          <p:nvPr/>
        </p:nvPicPr>
        <p:blipFill>
          <a:blip r:embed="rId4">
            <a:alphaModFix/>
          </a:blip>
          <a:stretch>
            <a:fillRect/>
          </a:stretch>
        </p:blipFill>
        <p:spPr>
          <a:xfrm>
            <a:off x="94648" y="1721125"/>
            <a:ext cx="6120001" cy="4320001"/>
          </a:xfrm>
          <a:prstGeom prst="rect">
            <a:avLst/>
          </a:prstGeom>
          <a:noFill/>
          <a:ln>
            <a:noFill/>
          </a:ln>
        </p:spPr>
      </p:pic>
      <p:sp>
        <p:nvSpPr>
          <p:cNvPr id="187" name="Google Shape;187;g3196c12dea3_0_15"/>
          <p:cNvSpPr txBox="1"/>
          <p:nvPr/>
        </p:nvSpPr>
        <p:spPr>
          <a:xfrm>
            <a:off x="6503250" y="5936000"/>
            <a:ext cx="53064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참고 논문 : </a:t>
            </a:r>
            <a:r>
              <a:rPr lang="ko-KR" sz="1500" u="sng">
                <a:solidFill>
                  <a:schemeClr val="dk1"/>
                </a:solidFill>
                <a:latin typeface="Do Hyeon"/>
                <a:ea typeface="Do Hyeon"/>
                <a:cs typeface="Do Hyeon"/>
                <a:sym typeface="Do Hyeon"/>
                <a:hlinkClick r:id="rId5">
                  <a:extLst>
                    <a:ext uri="{A12FA001-AC4F-418D-AE19-62706E023703}">
                      <ahyp:hlinkClr val="tx"/>
                    </a:ext>
                  </a:extLst>
                </a:hlinkClick>
              </a:rPr>
              <a:t>Weyns et al., 2019</a:t>
            </a:r>
            <a:r>
              <a:rPr lang="ko-KR" sz="1500">
                <a:solidFill>
                  <a:schemeClr val="dk1"/>
                </a:solidFill>
                <a:latin typeface="Do Hyeon"/>
                <a:ea typeface="Do Hyeon"/>
                <a:cs typeface="Do Hyeon"/>
                <a:sym typeface="Do Hyeon"/>
              </a:rPr>
              <a:t>, </a:t>
            </a:r>
            <a:r>
              <a:rPr lang="ko-KR" sz="1500" u="sng">
                <a:solidFill>
                  <a:schemeClr val="dk1"/>
                </a:solidFill>
                <a:latin typeface="Do Hyeon"/>
                <a:ea typeface="Do Hyeon"/>
                <a:cs typeface="Do Hyeon"/>
                <a:sym typeface="Do Hyeon"/>
                <a:hlinkClick r:id="rId6">
                  <a:extLst>
                    <a:ext uri="{A12FA001-AC4F-418D-AE19-62706E023703}">
                      <ahyp:hlinkClr val="tx"/>
                    </a:ext>
                  </a:extLst>
                </a:hlinkClick>
              </a:rPr>
              <a:t>Talebirad et al., 2023</a:t>
            </a:r>
            <a:endParaRPr sz="1500">
              <a:solidFill>
                <a:schemeClr val="dk1"/>
              </a:solidFill>
              <a:latin typeface="Do Hyeon"/>
              <a:ea typeface="Do Hyeon"/>
              <a:cs typeface="Do Hyeon"/>
              <a:sym typeface="Do Hyeon"/>
            </a:endParaRPr>
          </a:p>
        </p:txBody>
      </p:sp>
      <p:sp>
        <p:nvSpPr>
          <p:cNvPr id="188" name="Google Shape;188;g3196c12dea3_0_15"/>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g31a7bd57ab1_0_156"/>
          <p:cNvSpPr/>
          <p:nvPr/>
        </p:nvSpPr>
        <p:spPr>
          <a:xfrm>
            <a:off x="-28576" y="-157163"/>
            <a:ext cx="12544500" cy="7172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g31a7bd57ab1_0_156"/>
          <p:cNvSpPr txBox="1"/>
          <p:nvPr/>
        </p:nvSpPr>
        <p:spPr>
          <a:xfrm>
            <a:off x="1495425" y="3068810"/>
            <a:ext cx="9201300" cy="7203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lt1"/>
              </a:buClr>
              <a:buSzPts val="4500"/>
              <a:buFont typeface="Arial"/>
              <a:buNone/>
            </a:pPr>
            <a:r>
              <a:rPr lang="ko-KR" sz="4500">
                <a:solidFill>
                  <a:schemeClr val="lt1"/>
                </a:solidFill>
                <a:latin typeface="Do Hyeon"/>
                <a:ea typeface="Do Hyeon"/>
                <a:cs typeface="Do Hyeon"/>
                <a:sym typeface="Do Hyeon"/>
              </a:rPr>
              <a:t>"그럼 </a:t>
            </a:r>
            <a:r>
              <a:rPr lang="ko-KR" sz="4500">
                <a:solidFill>
                  <a:srgbClr val="FEE500"/>
                </a:solidFill>
                <a:latin typeface="Do Hyeon"/>
                <a:ea typeface="Do Hyeon"/>
                <a:cs typeface="Do Hyeon"/>
                <a:sym typeface="Do Hyeon"/>
              </a:rPr>
              <a:t>MAS</a:t>
            </a:r>
            <a:r>
              <a:rPr lang="ko-KR" sz="4500">
                <a:solidFill>
                  <a:schemeClr val="lt1"/>
                </a:solidFill>
                <a:latin typeface="Do Hyeon"/>
                <a:ea typeface="Do Hyeon"/>
                <a:cs typeface="Do Hyeon"/>
                <a:sym typeface="Do Hyeon"/>
              </a:rPr>
              <a:t> 는 </a:t>
            </a:r>
            <a:r>
              <a:rPr lang="ko-KR" sz="4500">
                <a:solidFill>
                  <a:schemeClr val="lt1"/>
                </a:solidFill>
                <a:latin typeface="Do Hyeon"/>
                <a:ea typeface="Do Hyeon"/>
                <a:cs typeface="Do Hyeon"/>
                <a:sym typeface="Do Hyeon"/>
              </a:rPr>
              <a:t>무조건 좋은가요</a:t>
            </a:r>
            <a:r>
              <a:rPr lang="ko-KR" sz="4500">
                <a:solidFill>
                  <a:schemeClr val="lt1"/>
                </a:solidFill>
                <a:latin typeface="Do Hyeon"/>
                <a:ea typeface="Do Hyeon"/>
                <a:cs typeface="Do Hyeon"/>
                <a:sym typeface="Do Hyeon"/>
              </a:rPr>
              <a:t>?”</a:t>
            </a:r>
            <a:endParaRPr sz="4500">
              <a:solidFill>
                <a:schemeClr val="lt1"/>
              </a:solidFill>
              <a:latin typeface="Do Hyeon"/>
              <a:ea typeface="Do Hyeon"/>
              <a:cs typeface="Do Hyeon"/>
              <a:sym typeface="Do Hye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99" name="Shape 199"/>
        <p:cNvGrpSpPr/>
        <p:nvPr/>
      </p:nvGrpSpPr>
      <p:grpSpPr>
        <a:xfrm>
          <a:off x="0" y="0"/>
          <a:ext cx="0" cy="0"/>
          <a:chOff x="0" y="0"/>
          <a:chExt cx="0" cy="0"/>
        </a:xfrm>
      </p:grpSpPr>
      <p:sp>
        <p:nvSpPr>
          <p:cNvPr id="200" name="Google Shape;200;g3196c12dea3_0_25"/>
          <p:cNvSpPr txBox="1"/>
          <p:nvPr>
            <p:ph idx="1" type="body"/>
          </p:nvPr>
        </p:nvSpPr>
        <p:spPr>
          <a:xfrm>
            <a:off x="704250" y="936325"/>
            <a:ext cx="5072100" cy="784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lang="ko-KR">
                <a:latin typeface="Do Hyeon"/>
                <a:ea typeface="Do Hyeon"/>
                <a:cs typeface="Do Hyeon"/>
                <a:sym typeface="Do Hyeon"/>
              </a:rPr>
              <a:t>MAS의 도전 과제</a:t>
            </a:r>
            <a:endParaRPr>
              <a:latin typeface="Do Hyeon"/>
              <a:ea typeface="Do Hyeon"/>
              <a:cs typeface="Do Hyeon"/>
              <a:sym typeface="Do Hyeon"/>
            </a:endParaRPr>
          </a:p>
        </p:txBody>
      </p:sp>
      <p:pic>
        <p:nvPicPr>
          <p:cNvPr id="201" name="Google Shape;201;g3196c12dea3_0_25"/>
          <p:cNvPicPr preferRelativeResize="0"/>
          <p:nvPr/>
        </p:nvPicPr>
        <p:blipFill>
          <a:blip r:embed="rId5">
            <a:alphaModFix/>
          </a:blip>
          <a:stretch>
            <a:fillRect/>
          </a:stretch>
        </p:blipFill>
        <p:spPr>
          <a:xfrm>
            <a:off x="778688" y="1819763"/>
            <a:ext cx="2519999" cy="2519990"/>
          </a:xfrm>
          <a:prstGeom prst="rect">
            <a:avLst/>
          </a:prstGeom>
          <a:noFill/>
          <a:ln>
            <a:noFill/>
          </a:ln>
        </p:spPr>
      </p:pic>
      <p:pic>
        <p:nvPicPr>
          <p:cNvPr id="202" name="Google Shape;202;g3196c12dea3_0_25"/>
          <p:cNvPicPr preferRelativeResize="0"/>
          <p:nvPr/>
        </p:nvPicPr>
        <p:blipFill>
          <a:blip r:embed="rId6">
            <a:alphaModFix/>
          </a:blip>
          <a:stretch>
            <a:fillRect/>
          </a:stretch>
        </p:blipFill>
        <p:spPr>
          <a:xfrm>
            <a:off x="4750993" y="1819773"/>
            <a:ext cx="2519999" cy="2519989"/>
          </a:xfrm>
          <a:prstGeom prst="rect">
            <a:avLst/>
          </a:prstGeom>
          <a:noFill/>
          <a:ln>
            <a:noFill/>
          </a:ln>
        </p:spPr>
      </p:pic>
      <p:pic>
        <p:nvPicPr>
          <p:cNvPr id="203" name="Google Shape;203;g3196c12dea3_0_25"/>
          <p:cNvPicPr preferRelativeResize="0"/>
          <p:nvPr/>
        </p:nvPicPr>
        <p:blipFill>
          <a:blip r:embed="rId7">
            <a:alphaModFix/>
          </a:blip>
          <a:stretch>
            <a:fillRect/>
          </a:stretch>
        </p:blipFill>
        <p:spPr>
          <a:xfrm>
            <a:off x="8893317" y="1821400"/>
            <a:ext cx="2520000" cy="2519989"/>
          </a:xfrm>
          <a:prstGeom prst="rect">
            <a:avLst/>
          </a:prstGeom>
          <a:noFill/>
          <a:ln>
            <a:noFill/>
          </a:ln>
        </p:spPr>
      </p:pic>
      <p:sp>
        <p:nvSpPr>
          <p:cNvPr id="204" name="Google Shape;204;g3196c12dea3_0_25"/>
          <p:cNvSpPr txBox="1"/>
          <p:nvPr/>
        </p:nvSpPr>
        <p:spPr>
          <a:xfrm>
            <a:off x="8664263" y="4438400"/>
            <a:ext cx="29781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ko-KR" sz="2200">
                <a:solidFill>
                  <a:schemeClr val="dk1"/>
                </a:solidFill>
                <a:latin typeface="Do Hyeon"/>
                <a:ea typeface="Do Hyeon"/>
                <a:cs typeface="Do Hyeon"/>
                <a:sym typeface="Do Hyeon"/>
              </a:rPr>
              <a:t>보안 (Security)</a:t>
            </a:r>
            <a:endParaRPr sz="2200">
              <a:solidFill>
                <a:schemeClr val="dk1"/>
              </a:solidFill>
              <a:latin typeface="Do Hyeon"/>
              <a:ea typeface="Do Hyeon"/>
              <a:cs typeface="Do Hyeon"/>
              <a:sym typeface="Do Hyeon"/>
            </a:endParaRPr>
          </a:p>
        </p:txBody>
      </p:sp>
      <p:sp>
        <p:nvSpPr>
          <p:cNvPr id="205" name="Google Shape;205;g3196c12dea3_0_25"/>
          <p:cNvSpPr txBox="1"/>
          <p:nvPr/>
        </p:nvSpPr>
        <p:spPr>
          <a:xfrm>
            <a:off x="4521950" y="4438400"/>
            <a:ext cx="29781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ko-KR" sz="2200">
                <a:solidFill>
                  <a:schemeClr val="dk1"/>
                </a:solidFill>
                <a:latin typeface="Do Hyeon"/>
                <a:ea typeface="Do Hyeon"/>
                <a:cs typeface="Do Hyeon"/>
                <a:sym typeface="Do Hyeon"/>
              </a:rPr>
              <a:t>복잡성 (Complexity)</a:t>
            </a:r>
            <a:endParaRPr sz="2200">
              <a:solidFill>
                <a:schemeClr val="dk1"/>
              </a:solidFill>
              <a:latin typeface="Do Hyeon"/>
              <a:ea typeface="Do Hyeon"/>
              <a:cs typeface="Do Hyeon"/>
              <a:sym typeface="Do Hyeon"/>
            </a:endParaRPr>
          </a:p>
        </p:txBody>
      </p:sp>
      <p:sp>
        <p:nvSpPr>
          <p:cNvPr id="206" name="Google Shape;206;g3196c12dea3_0_25"/>
          <p:cNvSpPr txBox="1"/>
          <p:nvPr/>
        </p:nvSpPr>
        <p:spPr>
          <a:xfrm>
            <a:off x="549638" y="4438400"/>
            <a:ext cx="29781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ko-KR" sz="2200">
                <a:solidFill>
                  <a:schemeClr val="dk1"/>
                </a:solidFill>
                <a:latin typeface="Do Hyeon"/>
                <a:ea typeface="Do Hyeon"/>
                <a:cs typeface="Do Hyeon"/>
                <a:sym typeface="Do Hyeon"/>
              </a:rPr>
              <a:t>확장성 (Scalability)</a:t>
            </a:r>
            <a:endParaRPr sz="2200">
              <a:solidFill>
                <a:schemeClr val="dk1"/>
              </a:solidFill>
              <a:latin typeface="Do Hyeon"/>
              <a:ea typeface="Do Hyeon"/>
              <a:cs typeface="Do Hyeon"/>
              <a:sym typeface="Do Hyeon"/>
            </a:endParaRPr>
          </a:p>
        </p:txBody>
      </p:sp>
      <p:sp>
        <p:nvSpPr>
          <p:cNvPr id="207" name="Google Shape;207;g3196c12dea3_0_25"/>
          <p:cNvSpPr txBox="1"/>
          <p:nvPr/>
        </p:nvSpPr>
        <p:spPr>
          <a:xfrm>
            <a:off x="4645200" y="5936000"/>
            <a:ext cx="71646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참고 논문 : </a:t>
            </a:r>
            <a:r>
              <a:rPr lang="ko-KR" sz="1500" u="sng">
                <a:solidFill>
                  <a:schemeClr val="dk1"/>
                </a:solidFill>
                <a:latin typeface="Do Hyeon"/>
                <a:ea typeface="Do Hyeon"/>
                <a:cs typeface="Do Hyeon"/>
                <a:sym typeface="Do Hyeon"/>
                <a:hlinkClick r:id="rId8">
                  <a:extLst>
                    <a:ext uri="{A12FA001-AC4F-418D-AE19-62706E023703}">
                      <ahyp:hlinkClr val="tx"/>
                    </a:ext>
                  </a:extLst>
                </a:hlinkClick>
              </a:rPr>
              <a:t>Daneshfar et al., 2009</a:t>
            </a:r>
            <a:r>
              <a:rPr lang="ko-KR" sz="1500">
                <a:solidFill>
                  <a:schemeClr val="dk1"/>
                </a:solidFill>
                <a:latin typeface="Do Hyeon"/>
                <a:ea typeface="Do Hyeon"/>
                <a:cs typeface="Do Hyeon"/>
                <a:sym typeface="Do Hyeon"/>
              </a:rPr>
              <a:t>, </a:t>
            </a:r>
            <a:r>
              <a:rPr lang="ko-KR" sz="1500" u="sng">
                <a:solidFill>
                  <a:schemeClr val="dk1"/>
                </a:solidFill>
                <a:latin typeface="Do Hyeon"/>
                <a:ea typeface="Do Hyeon"/>
                <a:cs typeface="Do Hyeon"/>
                <a:sym typeface="Do Hyeon"/>
                <a:hlinkClick r:id="rId9">
                  <a:extLst>
                    <a:ext uri="{A12FA001-AC4F-418D-AE19-62706E023703}">
                      <ahyp:hlinkClr val="tx"/>
                    </a:ext>
                  </a:extLst>
                </a:hlinkClick>
              </a:rPr>
              <a:t>Talebirad et al., 2023</a:t>
            </a:r>
            <a:r>
              <a:rPr lang="ko-KR" sz="1500">
                <a:solidFill>
                  <a:schemeClr val="dk1"/>
                </a:solidFill>
                <a:latin typeface="Do Hyeon"/>
                <a:ea typeface="Do Hyeon"/>
                <a:cs typeface="Do Hyeon"/>
                <a:sym typeface="Do Hyeon"/>
              </a:rPr>
              <a:t>, </a:t>
            </a:r>
            <a:r>
              <a:rPr lang="ko-KR" sz="1500" u="sng">
                <a:solidFill>
                  <a:schemeClr val="dk1"/>
                </a:solidFill>
                <a:latin typeface="Do Hyeon"/>
                <a:ea typeface="Do Hyeon"/>
                <a:cs typeface="Do Hyeon"/>
                <a:sym typeface="Do Hyeon"/>
                <a:hlinkClick r:id="rId10">
                  <a:extLst>
                    <a:ext uri="{A12FA001-AC4F-418D-AE19-62706E023703}">
                      <ahyp:hlinkClr val="tx"/>
                    </a:ext>
                  </a:extLst>
                </a:hlinkClick>
              </a:rPr>
              <a:t>Kumar et al., 2014</a:t>
            </a:r>
            <a:endParaRPr sz="1500">
              <a:solidFill>
                <a:schemeClr val="dk1"/>
              </a:solidFill>
              <a:latin typeface="Do Hyeon"/>
              <a:ea typeface="Do Hyeon"/>
              <a:cs typeface="Do Hyeon"/>
              <a:sym typeface="Do Hyeon"/>
            </a:endParaRPr>
          </a:p>
        </p:txBody>
      </p:sp>
      <p:sp>
        <p:nvSpPr>
          <p:cNvPr id="208" name="Google Shape;208;g3196c12dea3_0_25"/>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g31a7bd57ab1_0_163"/>
          <p:cNvSpPr txBox="1"/>
          <p:nvPr>
            <p:ph idx="1" type="body"/>
          </p:nvPr>
        </p:nvSpPr>
        <p:spPr>
          <a:xfrm>
            <a:off x="704250" y="936325"/>
            <a:ext cx="5072100" cy="784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lang="ko-KR">
                <a:latin typeface="Do Hyeon"/>
                <a:ea typeface="Do Hyeon"/>
                <a:cs typeface="Do Hyeon"/>
                <a:sym typeface="Do Hyeon"/>
              </a:rPr>
              <a:t>MAS의 도전 과제</a:t>
            </a:r>
            <a:endParaRPr>
              <a:latin typeface="Do Hyeon"/>
              <a:ea typeface="Do Hyeon"/>
              <a:cs typeface="Do Hyeon"/>
              <a:sym typeface="Do Hyeon"/>
            </a:endParaRPr>
          </a:p>
        </p:txBody>
      </p:sp>
      <p:pic>
        <p:nvPicPr>
          <p:cNvPr id="214" name="Google Shape;214;g31a7bd57ab1_0_163"/>
          <p:cNvPicPr preferRelativeResize="0"/>
          <p:nvPr/>
        </p:nvPicPr>
        <p:blipFill>
          <a:blip r:embed="rId4">
            <a:alphaModFix/>
          </a:blip>
          <a:stretch>
            <a:fillRect/>
          </a:stretch>
        </p:blipFill>
        <p:spPr>
          <a:xfrm>
            <a:off x="778688" y="1819763"/>
            <a:ext cx="2519999" cy="2519990"/>
          </a:xfrm>
          <a:prstGeom prst="rect">
            <a:avLst/>
          </a:prstGeom>
          <a:noFill/>
          <a:ln>
            <a:noFill/>
          </a:ln>
        </p:spPr>
      </p:pic>
      <p:pic>
        <p:nvPicPr>
          <p:cNvPr id="215" name="Google Shape;215;g31a7bd57ab1_0_163"/>
          <p:cNvPicPr preferRelativeResize="0"/>
          <p:nvPr/>
        </p:nvPicPr>
        <p:blipFill>
          <a:blip r:embed="rId5">
            <a:alphaModFix/>
          </a:blip>
          <a:stretch>
            <a:fillRect/>
          </a:stretch>
        </p:blipFill>
        <p:spPr>
          <a:xfrm>
            <a:off x="3527743" y="1918423"/>
            <a:ext cx="2519999" cy="2519989"/>
          </a:xfrm>
          <a:prstGeom prst="rect">
            <a:avLst/>
          </a:prstGeom>
          <a:noFill/>
          <a:ln>
            <a:noFill/>
          </a:ln>
        </p:spPr>
      </p:pic>
      <p:sp>
        <p:nvSpPr>
          <p:cNvPr id="216" name="Google Shape;216;g31a7bd57ab1_0_163"/>
          <p:cNvSpPr txBox="1"/>
          <p:nvPr/>
        </p:nvSpPr>
        <p:spPr>
          <a:xfrm>
            <a:off x="3527750" y="4438400"/>
            <a:ext cx="25200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ko-KR" sz="2200">
                <a:solidFill>
                  <a:schemeClr val="dk1"/>
                </a:solidFill>
                <a:latin typeface="Do Hyeon"/>
                <a:ea typeface="Do Hyeon"/>
                <a:cs typeface="Do Hyeon"/>
                <a:sym typeface="Do Hyeon"/>
              </a:rPr>
              <a:t>복잡성 (Complexity)</a:t>
            </a:r>
            <a:endParaRPr sz="2200">
              <a:solidFill>
                <a:schemeClr val="dk1"/>
              </a:solidFill>
              <a:latin typeface="Do Hyeon"/>
              <a:ea typeface="Do Hyeon"/>
              <a:cs typeface="Do Hyeon"/>
              <a:sym typeface="Do Hyeon"/>
            </a:endParaRPr>
          </a:p>
        </p:txBody>
      </p:sp>
      <p:sp>
        <p:nvSpPr>
          <p:cNvPr id="217" name="Google Shape;217;g31a7bd57ab1_0_163"/>
          <p:cNvSpPr txBox="1"/>
          <p:nvPr/>
        </p:nvSpPr>
        <p:spPr>
          <a:xfrm>
            <a:off x="778688" y="4438400"/>
            <a:ext cx="25200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ko-KR" sz="2200">
                <a:solidFill>
                  <a:schemeClr val="dk1"/>
                </a:solidFill>
                <a:latin typeface="Do Hyeon"/>
                <a:ea typeface="Do Hyeon"/>
                <a:cs typeface="Do Hyeon"/>
                <a:sym typeface="Do Hyeon"/>
              </a:rPr>
              <a:t>확장성 (Scalability)</a:t>
            </a:r>
            <a:endParaRPr sz="2200">
              <a:solidFill>
                <a:schemeClr val="dk1"/>
              </a:solidFill>
              <a:latin typeface="Do Hyeon"/>
              <a:ea typeface="Do Hyeon"/>
              <a:cs typeface="Do Hyeon"/>
              <a:sym typeface="Do Hyeon"/>
            </a:endParaRPr>
          </a:p>
        </p:txBody>
      </p:sp>
      <p:pic>
        <p:nvPicPr>
          <p:cNvPr id="218" name="Google Shape;218;g31a7bd57ab1_0_163"/>
          <p:cNvPicPr preferRelativeResize="0"/>
          <p:nvPr/>
        </p:nvPicPr>
        <p:blipFill>
          <a:blip r:embed="rId6">
            <a:alphaModFix/>
          </a:blip>
          <a:stretch>
            <a:fillRect/>
          </a:stretch>
        </p:blipFill>
        <p:spPr>
          <a:xfrm>
            <a:off x="6823675" y="1918413"/>
            <a:ext cx="4320000" cy="2520001"/>
          </a:xfrm>
          <a:prstGeom prst="rect">
            <a:avLst/>
          </a:prstGeom>
          <a:noFill/>
          <a:ln>
            <a:noFill/>
          </a:ln>
        </p:spPr>
      </p:pic>
      <p:sp>
        <p:nvSpPr>
          <p:cNvPr id="219" name="Google Shape;219;g31a7bd57ab1_0_163"/>
          <p:cNvSpPr txBox="1"/>
          <p:nvPr/>
        </p:nvSpPr>
        <p:spPr>
          <a:xfrm>
            <a:off x="6823675" y="4438400"/>
            <a:ext cx="43200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ko-KR" sz="2200">
                <a:solidFill>
                  <a:schemeClr val="dk1"/>
                </a:solidFill>
                <a:latin typeface="Do Hyeon"/>
                <a:ea typeface="Do Hyeon"/>
                <a:cs typeface="Do Hyeon"/>
                <a:sym typeface="Do Hyeon"/>
              </a:rPr>
              <a:t>OpenAI</a:t>
            </a:r>
            <a:r>
              <a:rPr lang="ko-KR" sz="2200">
                <a:solidFill>
                  <a:schemeClr val="dk1"/>
                </a:solidFill>
                <a:latin typeface="Do Hyeon"/>
                <a:ea typeface="Do Hyeon"/>
                <a:cs typeface="Do Hyeon"/>
                <a:sym typeface="Do Hyeon"/>
              </a:rPr>
              <a:t> (2024.10.14)</a:t>
            </a:r>
            <a:endParaRPr sz="2200">
              <a:solidFill>
                <a:schemeClr val="dk1"/>
              </a:solidFill>
              <a:latin typeface="Do Hyeon"/>
              <a:ea typeface="Do Hyeon"/>
              <a:cs typeface="Do Hyeon"/>
              <a:sym typeface="Do Hyeon"/>
            </a:endParaRPr>
          </a:p>
        </p:txBody>
      </p:sp>
      <p:sp>
        <p:nvSpPr>
          <p:cNvPr id="220" name="Google Shape;220;g31a7bd57ab1_0_163"/>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24" name="Shape 224"/>
        <p:cNvGrpSpPr/>
        <p:nvPr/>
      </p:nvGrpSpPr>
      <p:grpSpPr>
        <a:xfrm>
          <a:off x="0" y="0"/>
          <a:ext cx="0" cy="0"/>
          <a:chOff x="0" y="0"/>
          <a:chExt cx="0" cy="0"/>
        </a:xfrm>
      </p:grpSpPr>
      <p:sp>
        <p:nvSpPr>
          <p:cNvPr id="225" name="Google Shape;225;g318c708ce72_0_184"/>
          <p:cNvSpPr txBox="1"/>
          <p:nvPr>
            <p:ph idx="1" type="body"/>
          </p:nvPr>
        </p:nvSpPr>
        <p:spPr>
          <a:xfrm>
            <a:off x="704250" y="1088725"/>
            <a:ext cx="7141200" cy="7848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15000"/>
              </a:lnSpc>
              <a:spcBef>
                <a:spcPts val="1200"/>
              </a:spcBef>
              <a:spcAft>
                <a:spcPts val="0"/>
              </a:spcAft>
              <a:buNone/>
            </a:pPr>
            <a:r>
              <a:rPr lang="ko-KR" sz="4480">
                <a:latin typeface="Do Hyeon"/>
                <a:ea typeface="Do Hyeon"/>
                <a:cs typeface="Do Hyeon"/>
                <a:sym typeface="Do Hyeon"/>
              </a:rPr>
              <a:t>openAI의 멀티에이전트시스템 :  SWARM</a:t>
            </a:r>
            <a:endParaRPr sz="4280">
              <a:latin typeface="Do Hyeon"/>
              <a:ea typeface="Do Hyeon"/>
              <a:cs typeface="Do Hyeon"/>
              <a:sym typeface="Do Hyeon"/>
            </a:endParaRPr>
          </a:p>
          <a:p>
            <a:pPr indent="-50800" lvl="0" marL="228600" rtl="0" algn="l">
              <a:lnSpc>
                <a:spcPct val="90000"/>
              </a:lnSpc>
              <a:spcBef>
                <a:spcPts val="1200"/>
              </a:spcBef>
              <a:spcAft>
                <a:spcPts val="0"/>
              </a:spcAft>
              <a:buClr>
                <a:schemeClr val="dk1"/>
              </a:buClr>
              <a:buSzPct val="215384"/>
              <a:buNone/>
            </a:pPr>
            <a:r>
              <a:t/>
            </a:r>
            <a:endParaRPr b="1" sz="1300"/>
          </a:p>
        </p:txBody>
      </p:sp>
      <p:pic>
        <p:nvPicPr>
          <p:cNvPr id="226" name="Google Shape;226;g318c708ce72_0_184"/>
          <p:cNvPicPr preferRelativeResize="0"/>
          <p:nvPr/>
        </p:nvPicPr>
        <p:blipFill>
          <a:blip r:embed="rId5">
            <a:alphaModFix/>
          </a:blip>
          <a:stretch>
            <a:fillRect/>
          </a:stretch>
        </p:blipFill>
        <p:spPr>
          <a:xfrm>
            <a:off x="601525" y="2657300"/>
            <a:ext cx="6182651" cy="2131050"/>
          </a:xfrm>
          <a:prstGeom prst="rect">
            <a:avLst/>
          </a:prstGeom>
          <a:noFill/>
          <a:ln>
            <a:noFill/>
          </a:ln>
        </p:spPr>
      </p:pic>
      <p:sp>
        <p:nvSpPr>
          <p:cNvPr id="227" name="Google Shape;227;g318c708ce72_0_184"/>
          <p:cNvSpPr txBox="1"/>
          <p:nvPr>
            <p:ph idx="1" type="body"/>
          </p:nvPr>
        </p:nvSpPr>
        <p:spPr>
          <a:xfrm>
            <a:off x="7295025" y="2363550"/>
            <a:ext cx="4355100" cy="21309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1200"/>
              </a:spcBef>
              <a:spcAft>
                <a:spcPts val="0"/>
              </a:spcAft>
              <a:buNone/>
            </a:pPr>
            <a:r>
              <a:rPr lang="ko-KR" sz="3000">
                <a:latin typeface="Do Hyeon"/>
                <a:ea typeface="Do Hyeon"/>
                <a:cs typeface="Do Hyeon"/>
                <a:sym typeface="Do Hyeon"/>
              </a:rPr>
              <a:t>핵심 </a:t>
            </a:r>
            <a:r>
              <a:rPr lang="ko-KR" sz="3000">
                <a:latin typeface="Do Hyeon"/>
                <a:ea typeface="Do Hyeon"/>
                <a:cs typeface="Do Hyeon"/>
                <a:sym typeface="Do Hyeon"/>
              </a:rPr>
              <a:t>메커니즘</a:t>
            </a:r>
            <a:endParaRPr sz="3000">
              <a:latin typeface="Do Hyeon"/>
              <a:ea typeface="Do Hyeon"/>
              <a:cs typeface="Do Hyeon"/>
              <a:sym typeface="Do Hyeon"/>
            </a:endParaRPr>
          </a:p>
          <a:p>
            <a:pPr indent="-368300" lvl="0" marL="457200" rtl="0" algn="l">
              <a:lnSpc>
                <a:spcPct val="115000"/>
              </a:lnSpc>
              <a:spcBef>
                <a:spcPts val="1200"/>
              </a:spcBef>
              <a:spcAft>
                <a:spcPts val="0"/>
              </a:spcAft>
              <a:buSzPts val="2200"/>
              <a:buFont typeface="Do Hyeon"/>
              <a:buChar char="●"/>
            </a:pPr>
            <a:r>
              <a:rPr lang="ko-KR" sz="2200">
                <a:latin typeface="Do Hyeon"/>
                <a:ea typeface="Do Hyeon"/>
                <a:cs typeface="Do Hyeon"/>
                <a:sym typeface="Do Hyeon"/>
              </a:rPr>
              <a:t>확장성 및 초기설정의 간편함</a:t>
            </a:r>
            <a:endParaRPr sz="2200">
              <a:latin typeface="Do Hyeon"/>
              <a:ea typeface="Do Hyeon"/>
              <a:cs typeface="Do Hyeon"/>
              <a:sym typeface="Do Hyeon"/>
            </a:endParaRPr>
          </a:p>
          <a:p>
            <a:pPr indent="-368300" lvl="0" marL="457200" rtl="0" algn="l">
              <a:lnSpc>
                <a:spcPct val="115000"/>
              </a:lnSpc>
              <a:spcBef>
                <a:spcPts val="0"/>
              </a:spcBef>
              <a:spcAft>
                <a:spcPts val="0"/>
              </a:spcAft>
              <a:buSzPts val="2200"/>
              <a:buFont typeface="Do Hyeon"/>
              <a:buChar char="●"/>
            </a:pPr>
            <a:r>
              <a:rPr lang="ko-KR" sz="2200">
                <a:latin typeface="Do Hyeon"/>
                <a:ea typeface="Do Hyeon"/>
                <a:cs typeface="Do Hyeon"/>
                <a:sym typeface="Do Hyeon"/>
              </a:rPr>
              <a:t>지침 설정</a:t>
            </a:r>
            <a:r>
              <a:rPr lang="ko-KR" sz="2200">
                <a:latin typeface="Do Hyeon"/>
                <a:ea typeface="Do Hyeon"/>
                <a:cs typeface="Do Hyeon"/>
                <a:sym typeface="Do Hyeon"/>
              </a:rPr>
              <a:t> : 에이전트들의 역할을 정의</a:t>
            </a:r>
            <a:endParaRPr sz="2200">
              <a:latin typeface="Do Hyeon"/>
              <a:ea typeface="Do Hyeon"/>
              <a:cs typeface="Do Hyeon"/>
              <a:sym typeface="Do Hyeon"/>
            </a:endParaRPr>
          </a:p>
          <a:p>
            <a:pPr indent="-368300" lvl="0" marL="457200" rtl="0" algn="l">
              <a:lnSpc>
                <a:spcPct val="115000"/>
              </a:lnSpc>
              <a:spcBef>
                <a:spcPts val="0"/>
              </a:spcBef>
              <a:spcAft>
                <a:spcPts val="0"/>
              </a:spcAft>
              <a:buSzPts val="2200"/>
              <a:buFont typeface="Do Hyeon"/>
              <a:buChar char="●"/>
            </a:pPr>
            <a:r>
              <a:rPr lang="ko-KR" sz="2200">
                <a:latin typeface="Do Hyeon"/>
                <a:ea typeface="Do Hyeon"/>
                <a:cs typeface="Do Hyeon"/>
                <a:sym typeface="Do Hyeon"/>
              </a:rPr>
              <a:t>함수 호출 : python 함수 실행 및 데이터 반환</a:t>
            </a:r>
            <a:endParaRPr sz="2200">
              <a:latin typeface="Do Hyeon"/>
              <a:ea typeface="Do Hyeon"/>
              <a:cs typeface="Do Hyeon"/>
              <a:sym typeface="Do Hyeon"/>
            </a:endParaRPr>
          </a:p>
          <a:p>
            <a:pPr indent="-368300" lvl="0" marL="457200" rtl="0" algn="l">
              <a:lnSpc>
                <a:spcPct val="115000"/>
              </a:lnSpc>
              <a:spcBef>
                <a:spcPts val="0"/>
              </a:spcBef>
              <a:spcAft>
                <a:spcPts val="0"/>
              </a:spcAft>
              <a:buSzPts val="2200"/>
              <a:buFont typeface="Do Hyeon"/>
              <a:buChar char="●"/>
            </a:pPr>
            <a:r>
              <a:rPr lang="ko-KR" sz="2200">
                <a:latin typeface="Do Hyeon"/>
                <a:ea typeface="Do Hyeon"/>
                <a:cs typeface="Do Hyeon"/>
                <a:sym typeface="Do Hyeon"/>
              </a:rPr>
              <a:t>핸드 오프 : 에이전트 간 대화와 작업 동적 전환</a:t>
            </a:r>
            <a:endParaRPr sz="2200">
              <a:latin typeface="Do Hyeon"/>
              <a:ea typeface="Do Hyeon"/>
              <a:cs typeface="Do Hyeon"/>
              <a:sym typeface="Do Hyeon"/>
            </a:endParaRPr>
          </a:p>
        </p:txBody>
      </p:sp>
      <p:sp>
        <p:nvSpPr>
          <p:cNvPr id="228" name="Google Shape;228;g318c708ce72_0_184"/>
          <p:cNvSpPr txBox="1"/>
          <p:nvPr/>
        </p:nvSpPr>
        <p:spPr>
          <a:xfrm>
            <a:off x="8885000" y="5936000"/>
            <a:ext cx="2925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참고 </a:t>
            </a:r>
            <a:r>
              <a:rPr lang="ko-KR" sz="1500">
                <a:solidFill>
                  <a:schemeClr val="dk1"/>
                </a:solidFill>
                <a:latin typeface="Do Hyeon"/>
                <a:ea typeface="Do Hyeon"/>
                <a:cs typeface="Do Hyeon"/>
                <a:sym typeface="Do Hyeon"/>
              </a:rPr>
              <a:t>자료</a:t>
            </a:r>
            <a:r>
              <a:rPr lang="ko-KR" sz="1500">
                <a:solidFill>
                  <a:schemeClr val="dk1"/>
                </a:solidFill>
                <a:latin typeface="Do Hyeon"/>
                <a:ea typeface="Do Hyeon"/>
                <a:cs typeface="Do Hyeon"/>
                <a:sym typeface="Do Hyeon"/>
              </a:rPr>
              <a:t> : </a:t>
            </a:r>
            <a:r>
              <a:rPr lang="ko-KR" sz="1500" u="sng">
                <a:solidFill>
                  <a:schemeClr val="dk1"/>
                </a:solidFill>
                <a:latin typeface="Do Hyeon"/>
                <a:ea typeface="Do Hyeon"/>
                <a:cs typeface="Do Hyeon"/>
                <a:sym typeface="Do Hyeon"/>
                <a:hlinkClick r:id="rId6">
                  <a:extLst>
                    <a:ext uri="{A12FA001-AC4F-418D-AE19-62706E023703}">
                      <ahyp:hlinkClr val="tx"/>
                    </a:ext>
                  </a:extLst>
                </a:hlinkClick>
              </a:rPr>
              <a:t>openai-swarm</a:t>
            </a:r>
            <a:endParaRPr sz="1500">
              <a:solidFill>
                <a:schemeClr val="dk1"/>
              </a:solidFill>
              <a:latin typeface="Do Hyeon"/>
              <a:ea typeface="Do Hyeon"/>
              <a:cs typeface="Do Hyeon"/>
              <a:sym typeface="Do Hyeon"/>
            </a:endParaRPr>
          </a:p>
        </p:txBody>
      </p:sp>
      <p:sp>
        <p:nvSpPr>
          <p:cNvPr id="229" name="Google Shape;229;g318c708ce72_0_184"/>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g318c708ce72_0_216"/>
          <p:cNvSpPr txBox="1"/>
          <p:nvPr>
            <p:ph idx="1" type="body"/>
          </p:nvPr>
        </p:nvSpPr>
        <p:spPr>
          <a:xfrm>
            <a:off x="704250" y="936325"/>
            <a:ext cx="5631900" cy="78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ko-KR">
                <a:latin typeface="Do Hyeon"/>
                <a:ea typeface="Do Hyeon"/>
                <a:cs typeface="Do Hyeon"/>
                <a:sym typeface="Do Hyeon"/>
              </a:rPr>
              <a:t>기본 설정 및 핸드오프</a:t>
            </a:r>
            <a:endParaRPr>
              <a:latin typeface="Do Hyeon"/>
              <a:ea typeface="Do Hyeon"/>
              <a:cs typeface="Do Hyeon"/>
              <a:sym typeface="Do Hyeon"/>
            </a:endParaRPr>
          </a:p>
        </p:txBody>
      </p:sp>
      <p:pic>
        <p:nvPicPr>
          <p:cNvPr id="235" name="Google Shape;235;g318c708ce72_0_216"/>
          <p:cNvPicPr preferRelativeResize="0"/>
          <p:nvPr/>
        </p:nvPicPr>
        <p:blipFill>
          <a:blip r:embed="rId4">
            <a:alphaModFix/>
          </a:blip>
          <a:stretch>
            <a:fillRect/>
          </a:stretch>
        </p:blipFill>
        <p:spPr>
          <a:xfrm>
            <a:off x="1085250" y="1797325"/>
            <a:ext cx="3599999" cy="3600000"/>
          </a:xfrm>
          <a:prstGeom prst="rect">
            <a:avLst/>
          </a:prstGeom>
          <a:noFill/>
          <a:ln>
            <a:noFill/>
          </a:ln>
        </p:spPr>
      </p:pic>
      <p:sp>
        <p:nvSpPr>
          <p:cNvPr id="236" name="Google Shape;236;g318c708ce72_0_216"/>
          <p:cNvSpPr txBox="1"/>
          <p:nvPr/>
        </p:nvSpPr>
        <p:spPr>
          <a:xfrm>
            <a:off x="5367450" y="1797325"/>
            <a:ext cx="6188100" cy="3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sz="2200">
                <a:solidFill>
                  <a:schemeClr val="dk1"/>
                </a:solidFill>
                <a:latin typeface="Do Hyeon"/>
                <a:ea typeface="Do Hyeon"/>
                <a:cs typeface="Do Hyeon"/>
                <a:sym typeface="Do Hyeon"/>
              </a:rPr>
              <a:t>client 설정</a:t>
            </a:r>
            <a:endParaRPr sz="2200">
              <a:solidFill>
                <a:schemeClr val="dk1"/>
              </a:solidFill>
              <a:latin typeface="Do Hyeon"/>
              <a:ea typeface="Do Hyeon"/>
              <a:cs typeface="Do Hyeon"/>
              <a:sym typeface="Do Hyeon"/>
            </a:endParaRPr>
          </a:p>
          <a:p>
            <a:pPr indent="-368300" lvl="0" marL="457200" rtl="0" algn="l">
              <a:lnSpc>
                <a:spcPct val="115000"/>
              </a:lnSpc>
              <a:spcBef>
                <a:spcPts val="1200"/>
              </a:spcBef>
              <a:spcAft>
                <a:spcPts val="0"/>
              </a:spcAft>
              <a:buClr>
                <a:schemeClr val="dk1"/>
              </a:buClr>
              <a:buSzPts val="2200"/>
              <a:buFont typeface="Do Hyeon"/>
              <a:buChar char="●"/>
            </a:pPr>
            <a:r>
              <a:rPr lang="ko-KR" sz="2200">
                <a:solidFill>
                  <a:schemeClr val="dk1"/>
                </a:solidFill>
                <a:latin typeface="Do Hyeon"/>
                <a:ea typeface="Do Hyeon"/>
                <a:cs typeface="Do Hyeon"/>
                <a:sym typeface="Do Hyeon"/>
              </a:rPr>
              <a:t>기본값은 GPT-4o</a:t>
            </a:r>
            <a:endParaRPr sz="2200">
              <a:solidFill>
                <a:schemeClr val="dk1"/>
              </a:solidFill>
              <a:latin typeface="Do Hyeon"/>
              <a:ea typeface="Do Hyeon"/>
              <a:cs typeface="Do Hyeon"/>
              <a:sym typeface="Do Hyeon"/>
            </a:endParaRPr>
          </a:p>
          <a:p>
            <a:pPr indent="-368300" lvl="0" marL="457200" rtl="0" algn="l">
              <a:lnSpc>
                <a:spcPct val="115000"/>
              </a:lnSpc>
              <a:spcBef>
                <a:spcPts val="0"/>
              </a:spcBef>
              <a:spcAft>
                <a:spcPts val="0"/>
              </a:spcAft>
              <a:buClr>
                <a:schemeClr val="dk1"/>
              </a:buClr>
              <a:buSzPts val="2200"/>
              <a:buFont typeface="Do Hyeon"/>
              <a:buChar char="●"/>
            </a:pPr>
            <a:r>
              <a:rPr lang="ko-KR" sz="2200">
                <a:solidFill>
                  <a:schemeClr val="dk1"/>
                </a:solidFill>
                <a:latin typeface="Do Hyeon"/>
                <a:ea typeface="Do Hyeon"/>
                <a:cs typeface="Do Hyeon"/>
                <a:sym typeface="Do Hyeon"/>
              </a:rPr>
              <a:t>ollama, GPT-o1등 자유로운 설정 가능</a:t>
            </a:r>
            <a:endParaRPr sz="2200">
              <a:solidFill>
                <a:schemeClr val="dk1"/>
              </a:solidFill>
              <a:latin typeface="Do Hyeon"/>
              <a:ea typeface="Do Hyeon"/>
              <a:cs typeface="Do Hyeon"/>
              <a:sym typeface="Do Hyeon"/>
            </a:endParaRPr>
          </a:p>
          <a:p>
            <a:pPr indent="-368300" lvl="0" marL="457200" rtl="0" algn="l">
              <a:lnSpc>
                <a:spcPct val="115000"/>
              </a:lnSpc>
              <a:spcBef>
                <a:spcPts val="0"/>
              </a:spcBef>
              <a:spcAft>
                <a:spcPts val="0"/>
              </a:spcAft>
              <a:buClr>
                <a:schemeClr val="dk1"/>
              </a:buClr>
              <a:buSzPts val="2200"/>
              <a:buFont typeface="Do Hyeon"/>
              <a:buChar char="●"/>
            </a:pPr>
            <a:r>
              <a:rPr lang="ko-KR" sz="2200">
                <a:solidFill>
                  <a:schemeClr val="dk1"/>
                </a:solidFill>
                <a:latin typeface="Do Hyeon"/>
                <a:ea typeface="Do Hyeon"/>
                <a:cs typeface="Do Hyeon"/>
                <a:sym typeface="Do Hyeon"/>
              </a:rPr>
              <a:t>agent 마다 다른 모델 사용 가능</a:t>
            </a:r>
            <a:endParaRPr sz="2200">
              <a:solidFill>
                <a:schemeClr val="dk1"/>
              </a:solidFill>
              <a:latin typeface="Do Hyeon"/>
              <a:ea typeface="Do Hyeon"/>
              <a:cs typeface="Do Hyeon"/>
              <a:sym typeface="Do Hyeon"/>
            </a:endParaRPr>
          </a:p>
          <a:p>
            <a:pPr indent="0" lvl="0" marL="0" rtl="0" algn="l">
              <a:lnSpc>
                <a:spcPct val="115000"/>
              </a:lnSpc>
              <a:spcBef>
                <a:spcPts val="1200"/>
              </a:spcBef>
              <a:spcAft>
                <a:spcPts val="0"/>
              </a:spcAft>
              <a:buNone/>
            </a:pPr>
            <a:r>
              <a:rPr lang="ko-KR" sz="2200">
                <a:solidFill>
                  <a:schemeClr val="dk1"/>
                </a:solidFill>
                <a:latin typeface="Do Hyeon"/>
                <a:ea typeface="Do Hyeon"/>
                <a:cs typeface="Do Hyeon"/>
                <a:sym typeface="Do Hyeon"/>
              </a:rPr>
              <a:t>핸드오프 설정</a:t>
            </a:r>
            <a:endParaRPr sz="2200">
              <a:solidFill>
                <a:schemeClr val="dk1"/>
              </a:solidFill>
              <a:latin typeface="Do Hyeon"/>
              <a:ea typeface="Do Hyeon"/>
              <a:cs typeface="Do Hyeon"/>
              <a:sym typeface="Do Hyeon"/>
            </a:endParaRPr>
          </a:p>
          <a:p>
            <a:pPr indent="-368300" lvl="0" marL="457200" rtl="0" algn="l">
              <a:lnSpc>
                <a:spcPct val="115000"/>
              </a:lnSpc>
              <a:spcBef>
                <a:spcPts val="1200"/>
              </a:spcBef>
              <a:spcAft>
                <a:spcPts val="0"/>
              </a:spcAft>
              <a:buClr>
                <a:schemeClr val="dk1"/>
              </a:buClr>
              <a:buSzPts val="2200"/>
              <a:buFont typeface="Do Hyeon"/>
              <a:buChar char="●"/>
            </a:pPr>
            <a:r>
              <a:rPr lang="ko-KR" sz="2200">
                <a:solidFill>
                  <a:schemeClr val="dk1"/>
                </a:solidFill>
                <a:latin typeface="Do Hyeon"/>
                <a:ea typeface="Do Hyeon"/>
                <a:cs typeface="Do Hyeon"/>
                <a:sym typeface="Do Hyeon"/>
              </a:rPr>
              <a:t>에이전트간 정보/작업 이동 경로 설정</a:t>
            </a:r>
            <a:endParaRPr sz="1000">
              <a:solidFill>
                <a:schemeClr val="dk1"/>
              </a:solidFill>
            </a:endParaRPr>
          </a:p>
        </p:txBody>
      </p:sp>
      <p:sp>
        <p:nvSpPr>
          <p:cNvPr id="237" name="Google Shape;237;g318c708ce72_0_216"/>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g3196c12dea3_0_135"/>
          <p:cNvSpPr txBox="1"/>
          <p:nvPr>
            <p:ph idx="1" type="body"/>
          </p:nvPr>
        </p:nvSpPr>
        <p:spPr>
          <a:xfrm>
            <a:off x="704250" y="936325"/>
            <a:ext cx="5631900" cy="78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ko-KR">
                <a:latin typeface="Do Hyeon"/>
                <a:ea typeface="Do Hyeon"/>
                <a:cs typeface="Do Hyeon"/>
                <a:sym typeface="Do Hyeon"/>
              </a:rPr>
              <a:t>Agent 설정 - 지침설정, 함수 설정</a:t>
            </a:r>
            <a:endParaRPr>
              <a:latin typeface="Do Hyeon"/>
              <a:ea typeface="Do Hyeon"/>
              <a:cs typeface="Do Hyeon"/>
              <a:sym typeface="Do Hyeon"/>
            </a:endParaRPr>
          </a:p>
        </p:txBody>
      </p:sp>
      <p:pic>
        <p:nvPicPr>
          <p:cNvPr id="243" name="Google Shape;243;g3196c12dea3_0_135"/>
          <p:cNvPicPr preferRelativeResize="0"/>
          <p:nvPr/>
        </p:nvPicPr>
        <p:blipFill>
          <a:blip r:embed="rId4">
            <a:alphaModFix/>
          </a:blip>
          <a:stretch>
            <a:fillRect/>
          </a:stretch>
        </p:blipFill>
        <p:spPr>
          <a:xfrm>
            <a:off x="704250" y="1443450"/>
            <a:ext cx="7768200" cy="3191100"/>
          </a:xfrm>
          <a:prstGeom prst="rect">
            <a:avLst/>
          </a:prstGeom>
          <a:noFill/>
          <a:ln>
            <a:noFill/>
          </a:ln>
        </p:spPr>
      </p:pic>
      <p:sp>
        <p:nvSpPr>
          <p:cNvPr id="244" name="Google Shape;244;g3196c12dea3_0_135"/>
          <p:cNvSpPr/>
          <p:nvPr/>
        </p:nvSpPr>
        <p:spPr>
          <a:xfrm flipH="1">
            <a:off x="2574000" y="4511075"/>
            <a:ext cx="4222200" cy="909900"/>
          </a:xfrm>
          <a:prstGeom prst="bentUpArrow">
            <a:avLst>
              <a:gd fmla="val 25000" name="adj1"/>
              <a:gd fmla="val 25000" name="adj2"/>
              <a:gd fmla="val 2500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5" name="Google Shape;245;g3196c12dea3_0_135"/>
          <p:cNvPicPr preferRelativeResize="0"/>
          <p:nvPr/>
        </p:nvPicPr>
        <p:blipFill>
          <a:blip r:embed="rId5">
            <a:alphaModFix/>
          </a:blip>
          <a:stretch>
            <a:fillRect/>
          </a:stretch>
        </p:blipFill>
        <p:spPr>
          <a:xfrm>
            <a:off x="6631125" y="4211635"/>
            <a:ext cx="5057037" cy="1755727"/>
          </a:xfrm>
          <a:prstGeom prst="rect">
            <a:avLst/>
          </a:prstGeom>
          <a:noFill/>
          <a:ln>
            <a:noFill/>
          </a:ln>
        </p:spPr>
      </p:pic>
      <p:sp>
        <p:nvSpPr>
          <p:cNvPr id="246" name="Google Shape;246;g3196c12dea3_0_135"/>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78" name="Shape 78"/>
        <p:cNvGrpSpPr/>
        <p:nvPr/>
      </p:nvGrpSpPr>
      <p:grpSpPr>
        <a:xfrm>
          <a:off x="0" y="0"/>
          <a:ext cx="0" cy="0"/>
          <a:chOff x="0" y="0"/>
          <a:chExt cx="0" cy="0"/>
        </a:xfrm>
      </p:grpSpPr>
      <p:sp>
        <p:nvSpPr>
          <p:cNvPr id="79" name="Google Shape;79;g318c708ce72_0_141"/>
          <p:cNvSpPr txBox="1"/>
          <p:nvPr>
            <p:ph idx="1" type="body"/>
          </p:nvPr>
        </p:nvSpPr>
        <p:spPr>
          <a:xfrm>
            <a:off x="3559950" y="1005875"/>
            <a:ext cx="5072100" cy="7848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15000"/>
              </a:lnSpc>
              <a:spcBef>
                <a:spcPts val="1200"/>
              </a:spcBef>
              <a:spcAft>
                <a:spcPts val="0"/>
              </a:spcAft>
              <a:buNone/>
            </a:pPr>
            <a:r>
              <a:rPr b="1" lang="ko-KR" sz="3335">
                <a:latin typeface="Do Hyeon"/>
                <a:ea typeface="Do Hyeon"/>
                <a:cs typeface="Do Hyeon"/>
                <a:sym typeface="Do Hyeon"/>
              </a:rPr>
              <a:t>목차</a:t>
            </a:r>
            <a:endParaRPr sz="3335">
              <a:latin typeface="Do Hyeon"/>
              <a:ea typeface="Do Hyeon"/>
              <a:cs typeface="Do Hyeon"/>
              <a:sym typeface="Do Hyeon"/>
            </a:endParaRPr>
          </a:p>
          <a:p>
            <a:pPr indent="-50800" lvl="0" marL="228600" rtl="0" algn="l">
              <a:lnSpc>
                <a:spcPct val="90000"/>
              </a:lnSpc>
              <a:spcBef>
                <a:spcPts val="1200"/>
              </a:spcBef>
              <a:spcAft>
                <a:spcPts val="0"/>
              </a:spcAft>
              <a:buClr>
                <a:schemeClr val="dk1"/>
              </a:buClr>
              <a:buSzPct val="215384"/>
              <a:buNone/>
            </a:pPr>
            <a:r>
              <a:t/>
            </a:r>
            <a:endParaRPr b="1" sz="1300"/>
          </a:p>
        </p:txBody>
      </p:sp>
      <p:sp>
        <p:nvSpPr>
          <p:cNvPr id="80" name="Google Shape;80;g318c708ce72_0_141"/>
          <p:cNvSpPr txBox="1"/>
          <p:nvPr>
            <p:ph idx="1" type="body"/>
          </p:nvPr>
        </p:nvSpPr>
        <p:spPr>
          <a:xfrm>
            <a:off x="2618113" y="4215650"/>
            <a:ext cx="2319300" cy="7848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900"/>
              </a:spcBef>
              <a:spcAft>
                <a:spcPts val="0"/>
              </a:spcAft>
              <a:buNone/>
            </a:pPr>
            <a:r>
              <a:rPr lang="ko-KR" sz="2200">
                <a:solidFill>
                  <a:srgbClr val="0E0E0E"/>
                </a:solidFill>
                <a:latin typeface="Do Hyeon"/>
                <a:ea typeface="Do Hyeon"/>
                <a:cs typeface="Do Hyeon"/>
                <a:sym typeface="Do Hyeon"/>
              </a:rPr>
              <a:t>Agent?LLM?</a:t>
            </a:r>
            <a:endParaRPr sz="2200">
              <a:solidFill>
                <a:srgbClr val="0E0E0E"/>
              </a:solidFill>
              <a:latin typeface="Do Hyeon"/>
              <a:ea typeface="Do Hyeon"/>
              <a:cs typeface="Do Hyeon"/>
              <a:sym typeface="Do Hyeon"/>
            </a:endParaRPr>
          </a:p>
          <a:p>
            <a:pPr indent="0" lvl="0" marL="0" rtl="0" algn="ctr">
              <a:lnSpc>
                <a:spcPct val="115000"/>
              </a:lnSpc>
              <a:spcBef>
                <a:spcPts val="900"/>
              </a:spcBef>
              <a:spcAft>
                <a:spcPts val="0"/>
              </a:spcAft>
              <a:buNone/>
            </a:pPr>
            <a:r>
              <a:rPr lang="ko-KR" sz="2200">
                <a:solidFill>
                  <a:srgbClr val="0E0E0E"/>
                </a:solidFill>
                <a:latin typeface="Do Hyeon"/>
                <a:ea typeface="Do Hyeon"/>
                <a:cs typeface="Do Hyeon"/>
                <a:sym typeface="Do Hyeon"/>
              </a:rPr>
              <a:t>멀티 에이전트 시스템</a:t>
            </a:r>
            <a:endParaRPr sz="2200">
              <a:solidFill>
                <a:srgbClr val="0E0E0E"/>
              </a:solidFill>
              <a:latin typeface="Do Hyeon"/>
              <a:ea typeface="Do Hyeon"/>
              <a:cs typeface="Do Hyeon"/>
              <a:sym typeface="Do Hyeon"/>
            </a:endParaRPr>
          </a:p>
        </p:txBody>
      </p:sp>
      <p:pic>
        <p:nvPicPr>
          <p:cNvPr id="81" name="Google Shape;81;g318c708ce72_0_141"/>
          <p:cNvPicPr preferRelativeResize="0"/>
          <p:nvPr/>
        </p:nvPicPr>
        <p:blipFill>
          <a:blip r:embed="rId5">
            <a:alphaModFix/>
          </a:blip>
          <a:stretch>
            <a:fillRect/>
          </a:stretch>
        </p:blipFill>
        <p:spPr>
          <a:xfrm>
            <a:off x="2618138" y="1896425"/>
            <a:ext cx="2319225" cy="2319225"/>
          </a:xfrm>
          <a:prstGeom prst="rect">
            <a:avLst/>
          </a:prstGeom>
          <a:noFill/>
          <a:ln>
            <a:noFill/>
          </a:ln>
        </p:spPr>
      </p:pic>
      <p:pic>
        <p:nvPicPr>
          <p:cNvPr id="82" name="Google Shape;82;g318c708ce72_0_141"/>
          <p:cNvPicPr preferRelativeResize="0"/>
          <p:nvPr/>
        </p:nvPicPr>
        <p:blipFill>
          <a:blip r:embed="rId6">
            <a:alphaModFix/>
          </a:blip>
          <a:stretch>
            <a:fillRect/>
          </a:stretch>
        </p:blipFill>
        <p:spPr>
          <a:xfrm>
            <a:off x="7254638" y="1896425"/>
            <a:ext cx="2319226" cy="2319226"/>
          </a:xfrm>
          <a:prstGeom prst="rect">
            <a:avLst/>
          </a:prstGeom>
          <a:noFill/>
          <a:ln>
            <a:noFill/>
          </a:ln>
        </p:spPr>
      </p:pic>
      <p:sp>
        <p:nvSpPr>
          <p:cNvPr id="83" name="Google Shape;83;g318c708ce72_0_141"/>
          <p:cNvSpPr txBox="1"/>
          <p:nvPr>
            <p:ph idx="1" type="body"/>
          </p:nvPr>
        </p:nvSpPr>
        <p:spPr>
          <a:xfrm>
            <a:off x="7254612" y="4215650"/>
            <a:ext cx="2319300" cy="7848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900"/>
              </a:spcBef>
              <a:spcAft>
                <a:spcPts val="0"/>
              </a:spcAft>
              <a:buNone/>
            </a:pPr>
            <a:r>
              <a:rPr lang="ko-KR" sz="2200">
                <a:solidFill>
                  <a:srgbClr val="0E0E0E"/>
                </a:solidFill>
                <a:latin typeface="Do Hyeon"/>
                <a:ea typeface="Do Hyeon"/>
                <a:cs typeface="Do Hyeon"/>
                <a:sym typeface="Do Hyeon"/>
              </a:rPr>
              <a:t>도전과제 및 해결과정</a:t>
            </a:r>
            <a:endParaRPr sz="2200">
              <a:solidFill>
                <a:srgbClr val="0E0E0E"/>
              </a:solidFill>
              <a:latin typeface="Do Hyeon"/>
              <a:ea typeface="Do Hyeon"/>
              <a:cs typeface="Do Hyeon"/>
              <a:sym typeface="Do Hyeon"/>
            </a:endParaRPr>
          </a:p>
          <a:p>
            <a:pPr indent="0" lvl="0" marL="0" rtl="0" algn="ctr">
              <a:lnSpc>
                <a:spcPct val="115000"/>
              </a:lnSpc>
              <a:spcBef>
                <a:spcPts val="900"/>
              </a:spcBef>
              <a:spcAft>
                <a:spcPts val="0"/>
              </a:spcAft>
              <a:buNone/>
            </a:pPr>
            <a:r>
              <a:rPr lang="ko-KR" sz="2200">
                <a:solidFill>
                  <a:srgbClr val="0E0E0E"/>
                </a:solidFill>
                <a:latin typeface="Do Hyeon"/>
                <a:ea typeface="Do Hyeon"/>
                <a:cs typeface="Do Hyeon"/>
                <a:sym typeface="Do Hyeon"/>
              </a:rPr>
              <a:t>결론</a:t>
            </a:r>
            <a:endParaRPr sz="2200">
              <a:solidFill>
                <a:srgbClr val="0E0E0E"/>
              </a:solidFill>
              <a:latin typeface="Do Hyeon"/>
              <a:ea typeface="Do Hyeon"/>
              <a:cs typeface="Do Hyeon"/>
              <a:sym typeface="Do Hyeon"/>
            </a:endParaRPr>
          </a:p>
        </p:txBody>
      </p:sp>
      <p:sp>
        <p:nvSpPr>
          <p:cNvPr id="84" name="Google Shape;84;g318c708ce72_0_141"/>
          <p:cNvSpPr/>
          <p:nvPr/>
        </p:nvSpPr>
        <p:spPr>
          <a:xfrm>
            <a:off x="11677575" y="64390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g3196c12dea3_0_143"/>
          <p:cNvSpPr txBox="1"/>
          <p:nvPr>
            <p:ph idx="1" type="body"/>
          </p:nvPr>
        </p:nvSpPr>
        <p:spPr>
          <a:xfrm>
            <a:off x="704250" y="936325"/>
            <a:ext cx="5631900" cy="7848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ko-KR">
                <a:latin typeface="Do Hyeon"/>
                <a:ea typeface="Do Hyeon"/>
                <a:cs typeface="Do Hyeon"/>
                <a:sym typeface="Do Hyeon"/>
              </a:rPr>
              <a:t>실제 사용 예시</a:t>
            </a:r>
            <a:endParaRPr>
              <a:latin typeface="Do Hyeon"/>
              <a:ea typeface="Do Hyeon"/>
              <a:cs typeface="Do Hyeon"/>
              <a:sym typeface="Do Hyeon"/>
            </a:endParaRPr>
          </a:p>
        </p:txBody>
      </p:sp>
      <p:pic>
        <p:nvPicPr>
          <p:cNvPr id="252" name="Google Shape;252;g3196c12dea3_0_143"/>
          <p:cNvPicPr preferRelativeResize="0"/>
          <p:nvPr/>
        </p:nvPicPr>
        <p:blipFill>
          <a:blip r:embed="rId4">
            <a:alphaModFix/>
          </a:blip>
          <a:stretch>
            <a:fillRect/>
          </a:stretch>
        </p:blipFill>
        <p:spPr>
          <a:xfrm>
            <a:off x="369900" y="1947150"/>
            <a:ext cx="11003224" cy="3511950"/>
          </a:xfrm>
          <a:prstGeom prst="rect">
            <a:avLst/>
          </a:prstGeom>
          <a:noFill/>
          <a:ln>
            <a:noFill/>
          </a:ln>
        </p:spPr>
      </p:pic>
      <p:sp>
        <p:nvSpPr>
          <p:cNvPr id="253" name="Google Shape;253;g3196c12dea3_0_143"/>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g31a7bd57ab1_0_175"/>
          <p:cNvSpPr txBox="1"/>
          <p:nvPr>
            <p:ph idx="1" type="body"/>
          </p:nvPr>
        </p:nvSpPr>
        <p:spPr>
          <a:xfrm>
            <a:off x="704250" y="936325"/>
            <a:ext cx="5072100" cy="784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lang="ko-KR">
                <a:latin typeface="Do Hyeon"/>
                <a:ea typeface="Do Hyeon"/>
                <a:cs typeface="Do Hyeon"/>
                <a:sym typeface="Do Hyeon"/>
              </a:rPr>
              <a:t>MAS의 도전 과제</a:t>
            </a:r>
            <a:endParaRPr>
              <a:latin typeface="Do Hyeon"/>
              <a:ea typeface="Do Hyeon"/>
              <a:cs typeface="Do Hyeon"/>
              <a:sym typeface="Do Hyeon"/>
            </a:endParaRPr>
          </a:p>
        </p:txBody>
      </p:sp>
      <p:pic>
        <p:nvPicPr>
          <p:cNvPr id="259" name="Google Shape;259;g31a7bd57ab1_0_175"/>
          <p:cNvPicPr preferRelativeResize="0"/>
          <p:nvPr/>
        </p:nvPicPr>
        <p:blipFill>
          <a:blip r:embed="rId4">
            <a:alphaModFix/>
          </a:blip>
          <a:stretch>
            <a:fillRect/>
          </a:stretch>
        </p:blipFill>
        <p:spPr>
          <a:xfrm>
            <a:off x="483793" y="1895973"/>
            <a:ext cx="2519999" cy="2519989"/>
          </a:xfrm>
          <a:prstGeom prst="rect">
            <a:avLst/>
          </a:prstGeom>
          <a:noFill/>
          <a:ln>
            <a:noFill/>
          </a:ln>
        </p:spPr>
      </p:pic>
      <p:pic>
        <p:nvPicPr>
          <p:cNvPr id="260" name="Google Shape;260;g31a7bd57ab1_0_175"/>
          <p:cNvPicPr preferRelativeResize="0"/>
          <p:nvPr/>
        </p:nvPicPr>
        <p:blipFill>
          <a:blip r:embed="rId5">
            <a:alphaModFix/>
          </a:blip>
          <a:stretch>
            <a:fillRect/>
          </a:stretch>
        </p:blipFill>
        <p:spPr>
          <a:xfrm>
            <a:off x="3081942" y="1895963"/>
            <a:ext cx="2520000" cy="2519989"/>
          </a:xfrm>
          <a:prstGeom prst="rect">
            <a:avLst/>
          </a:prstGeom>
          <a:noFill/>
          <a:ln>
            <a:noFill/>
          </a:ln>
        </p:spPr>
      </p:pic>
      <p:sp>
        <p:nvSpPr>
          <p:cNvPr id="261" name="Google Shape;261;g31a7bd57ab1_0_175"/>
          <p:cNvSpPr txBox="1"/>
          <p:nvPr/>
        </p:nvSpPr>
        <p:spPr>
          <a:xfrm>
            <a:off x="3081938" y="4415950"/>
            <a:ext cx="25200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ko-KR" sz="2200">
                <a:solidFill>
                  <a:schemeClr val="dk1"/>
                </a:solidFill>
                <a:latin typeface="Do Hyeon"/>
                <a:ea typeface="Do Hyeon"/>
                <a:cs typeface="Do Hyeon"/>
                <a:sym typeface="Do Hyeon"/>
              </a:rPr>
              <a:t>보안 (Security)</a:t>
            </a:r>
            <a:endParaRPr sz="2200">
              <a:solidFill>
                <a:schemeClr val="dk1"/>
              </a:solidFill>
              <a:latin typeface="Do Hyeon"/>
              <a:ea typeface="Do Hyeon"/>
              <a:cs typeface="Do Hyeon"/>
              <a:sym typeface="Do Hyeon"/>
            </a:endParaRPr>
          </a:p>
        </p:txBody>
      </p:sp>
      <p:sp>
        <p:nvSpPr>
          <p:cNvPr id="262" name="Google Shape;262;g31a7bd57ab1_0_175"/>
          <p:cNvSpPr txBox="1"/>
          <p:nvPr/>
        </p:nvSpPr>
        <p:spPr>
          <a:xfrm>
            <a:off x="483800" y="4415950"/>
            <a:ext cx="25200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ko-KR" sz="2200">
                <a:solidFill>
                  <a:schemeClr val="dk1"/>
                </a:solidFill>
                <a:latin typeface="Do Hyeon"/>
                <a:ea typeface="Do Hyeon"/>
                <a:cs typeface="Do Hyeon"/>
                <a:sym typeface="Do Hyeon"/>
              </a:rPr>
              <a:t>복잡성 (Complexity)</a:t>
            </a:r>
            <a:endParaRPr sz="2200">
              <a:solidFill>
                <a:schemeClr val="dk1"/>
              </a:solidFill>
              <a:latin typeface="Do Hyeon"/>
              <a:ea typeface="Do Hyeon"/>
              <a:cs typeface="Do Hyeon"/>
              <a:sym typeface="Do Hyeon"/>
            </a:endParaRPr>
          </a:p>
        </p:txBody>
      </p:sp>
      <p:sp>
        <p:nvSpPr>
          <p:cNvPr id="263" name="Google Shape;263;g31a7bd57ab1_0_175"/>
          <p:cNvSpPr txBox="1"/>
          <p:nvPr/>
        </p:nvSpPr>
        <p:spPr>
          <a:xfrm>
            <a:off x="6322363" y="4415950"/>
            <a:ext cx="54000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ko-KR" sz="2200">
                <a:solidFill>
                  <a:schemeClr val="dk1"/>
                </a:solidFill>
                <a:latin typeface="Do Hyeon"/>
                <a:ea typeface="Do Hyeon"/>
                <a:cs typeface="Do Hyeon"/>
                <a:sym typeface="Do Hyeon"/>
              </a:rPr>
              <a:t>마이크로소프트</a:t>
            </a:r>
            <a:r>
              <a:rPr lang="ko-KR" sz="2200">
                <a:solidFill>
                  <a:schemeClr val="dk1"/>
                </a:solidFill>
                <a:latin typeface="Do Hyeon"/>
                <a:ea typeface="Do Hyeon"/>
                <a:cs typeface="Do Hyeon"/>
                <a:sym typeface="Do Hyeon"/>
              </a:rPr>
              <a:t> (2024.11.05)</a:t>
            </a:r>
            <a:endParaRPr sz="2200">
              <a:solidFill>
                <a:schemeClr val="dk1"/>
              </a:solidFill>
              <a:latin typeface="Do Hyeon"/>
              <a:ea typeface="Do Hyeon"/>
              <a:cs typeface="Do Hyeon"/>
              <a:sym typeface="Do Hyeon"/>
            </a:endParaRPr>
          </a:p>
        </p:txBody>
      </p:sp>
      <p:pic>
        <p:nvPicPr>
          <p:cNvPr id="264" name="Google Shape;264;g31a7bd57ab1_0_175"/>
          <p:cNvPicPr preferRelativeResize="0"/>
          <p:nvPr/>
        </p:nvPicPr>
        <p:blipFill>
          <a:blip r:embed="rId6">
            <a:alphaModFix/>
          </a:blip>
          <a:stretch>
            <a:fillRect/>
          </a:stretch>
        </p:blipFill>
        <p:spPr>
          <a:xfrm>
            <a:off x="6322375" y="1895963"/>
            <a:ext cx="5400000" cy="2520000"/>
          </a:xfrm>
          <a:prstGeom prst="rect">
            <a:avLst/>
          </a:prstGeom>
          <a:noFill/>
          <a:ln>
            <a:noFill/>
          </a:ln>
        </p:spPr>
      </p:pic>
      <p:sp>
        <p:nvSpPr>
          <p:cNvPr id="265" name="Google Shape;265;g31a7bd57ab1_0_175"/>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69" name="Shape 269"/>
        <p:cNvGrpSpPr/>
        <p:nvPr/>
      </p:nvGrpSpPr>
      <p:grpSpPr>
        <a:xfrm>
          <a:off x="0" y="0"/>
          <a:ext cx="0" cy="0"/>
          <a:chOff x="0" y="0"/>
          <a:chExt cx="0" cy="0"/>
        </a:xfrm>
      </p:grpSpPr>
      <p:pic>
        <p:nvPicPr>
          <p:cNvPr id="270" name="Google Shape;270;g318c708ce72_0_54"/>
          <p:cNvPicPr preferRelativeResize="0"/>
          <p:nvPr/>
        </p:nvPicPr>
        <p:blipFill>
          <a:blip r:embed="rId5">
            <a:alphaModFix/>
          </a:blip>
          <a:stretch>
            <a:fillRect/>
          </a:stretch>
        </p:blipFill>
        <p:spPr>
          <a:xfrm>
            <a:off x="857725" y="1465375"/>
            <a:ext cx="7872076" cy="4375425"/>
          </a:xfrm>
          <a:prstGeom prst="rect">
            <a:avLst/>
          </a:prstGeom>
          <a:noFill/>
          <a:ln>
            <a:noFill/>
          </a:ln>
        </p:spPr>
      </p:pic>
      <p:sp>
        <p:nvSpPr>
          <p:cNvPr id="271" name="Google Shape;271;g318c708ce72_0_54"/>
          <p:cNvSpPr txBox="1"/>
          <p:nvPr>
            <p:ph idx="1" type="body"/>
          </p:nvPr>
        </p:nvSpPr>
        <p:spPr>
          <a:xfrm>
            <a:off x="704250" y="936325"/>
            <a:ext cx="5631900" cy="7848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ko-KR">
                <a:latin typeface="Do Hyeon"/>
                <a:ea typeface="Do Hyeon"/>
                <a:cs typeface="Do Hyeon"/>
                <a:sym typeface="Do Hyeon"/>
              </a:rPr>
              <a:t>MS - </a:t>
            </a:r>
            <a:r>
              <a:rPr lang="ko-KR">
                <a:latin typeface="Do Hyeon"/>
                <a:ea typeface="Do Hyeon"/>
                <a:cs typeface="Do Hyeon"/>
                <a:sym typeface="Do Hyeon"/>
              </a:rPr>
              <a:t>Magentic</a:t>
            </a:r>
            <a:r>
              <a:rPr lang="ko-KR">
                <a:latin typeface="Do Hyeon"/>
                <a:ea typeface="Do Hyeon"/>
                <a:cs typeface="Do Hyeon"/>
                <a:sym typeface="Do Hyeon"/>
              </a:rPr>
              <a:t>-ONE</a:t>
            </a:r>
            <a:endParaRPr>
              <a:latin typeface="Do Hyeon"/>
              <a:ea typeface="Do Hyeon"/>
              <a:cs typeface="Do Hyeon"/>
              <a:sym typeface="Do Hyeon"/>
            </a:endParaRPr>
          </a:p>
        </p:txBody>
      </p:sp>
      <p:sp>
        <p:nvSpPr>
          <p:cNvPr id="272" name="Google Shape;272;g318c708ce72_0_54"/>
          <p:cNvSpPr txBox="1"/>
          <p:nvPr>
            <p:ph idx="1" type="body"/>
          </p:nvPr>
        </p:nvSpPr>
        <p:spPr>
          <a:xfrm>
            <a:off x="12469500" y="3596400"/>
            <a:ext cx="1944900" cy="1523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i="1" lang="ko-KR" sz="2000"/>
              <a:t>Task</a:t>
            </a:r>
            <a:endParaRPr sz="1100"/>
          </a:p>
          <a:p>
            <a:pPr indent="-298450" lvl="0" marL="457200" rtl="0" algn="l">
              <a:lnSpc>
                <a:spcPct val="115000"/>
              </a:lnSpc>
              <a:spcBef>
                <a:spcPts val="1200"/>
              </a:spcBef>
              <a:spcAft>
                <a:spcPts val="0"/>
              </a:spcAft>
              <a:buSzPts val="1100"/>
              <a:buChar char="●"/>
            </a:pPr>
            <a:r>
              <a:rPr lang="ko-KR" sz="1050">
                <a:solidFill>
                  <a:srgbClr val="0E0E0E"/>
                </a:solidFill>
              </a:rPr>
              <a:t>첨부된 이미지는 Python 스크립트를 포함하고 있습니다.</a:t>
            </a:r>
            <a:endParaRPr sz="1050">
              <a:solidFill>
                <a:srgbClr val="0E0E0E"/>
              </a:solidFill>
            </a:endParaRPr>
          </a:p>
          <a:p>
            <a:pPr indent="-298450" lvl="0" marL="457200" rtl="0" algn="l">
              <a:lnSpc>
                <a:spcPct val="115000"/>
              </a:lnSpc>
              <a:spcBef>
                <a:spcPts val="0"/>
              </a:spcBef>
              <a:spcAft>
                <a:spcPts val="0"/>
              </a:spcAft>
              <a:buSzPts val="1100"/>
              <a:buChar char="●"/>
            </a:pPr>
            <a:r>
              <a:rPr lang="ko-KR" sz="1050">
                <a:solidFill>
                  <a:srgbClr val="0E0E0E"/>
                </a:solidFill>
              </a:rPr>
              <a:t>아래 배열 문자열에 대해 Python 코드를 실행하세요.</a:t>
            </a:r>
            <a:endParaRPr sz="1050">
              <a:solidFill>
                <a:srgbClr val="0E0E0E"/>
              </a:solidFill>
            </a:endParaRPr>
          </a:p>
          <a:p>
            <a:pPr indent="-298450" lvl="0" marL="457200" rtl="0" algn="l">
              <a:lnSpc>
                <a:spcPct val="115000"/>
              </a:lnSpc>
              <a:spcBef>
                <a:spcPts val="0"/>
              </a:spcBef>
              <a:spcAft>
                <a:spcPts val="0"/>
              </a:spcAft>
              <a:buSzPts val="1100"/>
              <a:buChar char="●"/>
            </a:pPr>
            <a:r>
              <a:rPr lang="ko-KR" sz="1050">
                <a:solidFill>
                  <a:srgbClr val="0E0E0E"/>
                </a:solidFill>
              </a:rPr>
              <a:t>스크립트의 출력값은 C++ 소스 코드가 포함된 URL입니다.</a:t>
            </a:r>
            <a:endParaRPr sz="1050">
              <a:solidFill>
                <a:srgbClr val="0E0E0E"/>
              </a:solidFill>
            </a:endParaRPr>
          </a:p>
          <a:p>
            <a:pPr indent="-298450" lvl="0" marL="457200" rtl="0" algn="l">
              <a:lnSpc>
                <a:spcPct val="115000"/>
              </a:lnSpc>
              <a:spcBef>
                <a:spcPts val="0"/>
              </a:spcBef>
              <a:spcAft>
                <a:spcPts val="0"/>
              </a:spcAft>
              <a:buSzPts val="1100"/>
              <a:buChar char="●"/>
            </a:pPr>
            <a:r>
              <a:rPr lang="ko-KR" sz="1050">
                <a:solidFill>
                  <a:srgbClr val="0E0E0E"/>
                </a:solidFill>
              </a:rPr>
              <a:t>C++ 코드를 컴파일, 실행하고 세 번째와 다섯 번째 정수의 합을 반환하세요.</a:t>
            </a:r>
            <a:endParaRPr b="1" sz="1100"/>
          </a:p>
          <a:p>
            <a:pPr indent="-50800" lvl="0" marL="228600" rtl="0" algn="l">
              <a:spcBef>
                <a:spcPts val="0"/>
              </a:spcBef>
              <a:spcAft>
                <a:spcPts val="0"/>
              </a:spcAft>
              <a:buClr>
                <a:schemeClr val="dk1"/>
              </a:buClr>
              <a:buSzPts val="1100"/>
              <a:buNone/>
            </a:pPr>
            <a:r>
              <a:t/>
            </a:r>
            <a:endParaRPr b="1" sz="1600"/>
          </a:p>
          <a:p>
            <a:pPr indent="-50800" lvl="0" marL="228600" rtl="0" algn="l">
              <a:lnSpc>
                <a:spcPct val="90000"/>
              </a:lnSpc>
              <a:spcBef>
                <a:spcPts val="0"/>
              </a:spcBef>
              <a:spcAft>
                <a:spcPts val="0"/>
              </a:spcAft>
              <a:buClr>
                <a:schemeClr val="dk1"/>
              </a:buClr>
              <a:buSzPts val="2800"/>
              <a:buNone/>
            </a:pPr>
            <a:r>
              <a:t/>
            </a:r>
            <a:endParaRPr b="1" sz="4000"/>
          </a:p>
        </p:txBody>
      </p:sp>
      <p:sp>
        <p:nvSpPr>
          <p:cNvPr id="273" name="Google Shape;273;g318c708ce72_0_54"/>
          <p:cNvSpPr txBox="1"/>
          <p:nvPr>
            <p:ph idx="1" type="body"/>
          </p:nvPr>
        </p:nvSpPr>
        <p:spPr>
          <a:xfrm>
            <a:off x="14971700" y="5783900"/>
            <a:ext cx="1944900" cy="1523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i="1" lang="ko-KR" sz="2000"/>
              <a:t>Orchestrator</a:t>
            </a:r>
            <a:endParaRPr sz="1100"/>
          </a:p>
          <a:p>
            <a:pPr indent="-298450" lvl="0" marL="457200" rtl="0" algn="l">
              <a:lnSpc>
                <a:spcPct val="115000"/>
              </a:lnSpc>
              <a:spcBef>
                <a:spcPts val="1200"/>
              </a:spcBef>
              <a:spcAft>
                <a:spcPts val="0"/>
              </a:spcAft>
              <a:buSzPts val="1100"/>
              <a:buChar char="●"/>
            </a:pPr>
            <a:r>
              <a:rPr lang="ko-KR" sz="1050">
                <a:solidFill>
                  <a:srgbClr val="0E0E0E"/>
                </a:solidFill>
              </a:rPr>
              <a:t>오케스트레이터가 동적/작업별 맞춤 계획을 생성</a:t>
            </a:r>
            <a:endParaRPr b="1" sz="4000"/>
          </a:p>
        </p:txBody>
      </p:sp>
      <p:sp>
        <p:nvSpPr>
          <p:cNvPr id="274" name="Google Shape;274;g318c708ce72_0_54"/>
          <p:cNvSpPr txBox="1"/>
          <p:nvPr>
            <p:ph idx="1" type="body"/>
          </p:nvPr>
        </p:nvSpPr>
        <p:spPr>
          <a:xfrm>
            <a:off x="14751900" y="1106250"/>
            <a:ext cx="1944900" cy="4645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i="1" lang="ko-KR" sz="2000"/>
              <a:t>업무 수행 과정</a:t>
            </a:r>
            <a:endParaRPr sz="1100"/>
          </a:p>
          <a:p>
            <a:pPr indent="-298450" lvl="0" marL="457200" rtl="0" algn="l">
              <a:lnSpc>
                <a:spcPct val="115000"/>
              </a:lnSpc>
              <a:spcBef>
                <a:spcPts val="1200"/>
              </a:spcBef>
              <a:spcAft>
                <a:spcPts val="0"/>
              </a:spcAft>
              <a:buSzPts val="1100"/>
              <a:buChar char="●"/>
            </a:pPr>
            <a:r>
              <a:rPr b="1" lang="ko-KR" sz="1450">
                <a:solidFill>
                  <a:srgbClr val="0E0E0E"/>
                </a:solidFill>
              </a:rPr>
              <a:t>FileSurfer</a:t>
            </a:r>
            <a:br>
              <a:rPr lang="ko-KR" sz="1050">
                <a:solidFill>
                  <a:srgbClr val="0E0E0E"/>
                </a:solidFill>
              </a:rPr>
            </a:br>
            <a:r>
              <a:rPr lang="ko-KR" sz="1050">
                <a:solidFill>
                  <a:srgbClr val="0E0E0E"/>
                </a:solidFill>
              </a:rPr>
              <a:t>이미지에 접근하여 코드 추출</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b="1" lang="ko-KR" sz="1450">
                <a:solidFill>
                  <a:srgbClr val="0E0E0E"/>
                </a:solidFill>
              </a:rPr>
              <a:t>Coder</a:t>
            </a:r>
            <a:br>
              <a:rPr lang="ko-KR" sz="1050">
                <a:solidFill>
                  <a:srgbClr val="0E0E0E"/>
                </a:solidFill>
              </a:rPr>
            </a:br>
            <a:r>
              <a:rPr lang="ko-KR" sz="1050">
                <a:solidFill>
                  <a:srgbClr val="0E0E0E"/>
                </a:solidFill>
              </a:rPr>
              <a:t>이미지에서 추출된 Python 코드를 분석</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b="1" lang="ko-KR" sz="1450">
                <a:solidFill>
                  <a:srgbClr val="0E0E0E"/>
                </a:solidFill>
              </a:rPr>
              <a:t>Computer Terminal</a:t>
            </a:r>
            <a:br>
              <a:rPr lang="ko-KR" sz="1050">
                <a:solidFill>
                  <a:srgbClr val="0E0E0E"/>
                </a:solidFill>
              </a:rPr>
            </a:br>
            <a:r>
              <a:rPr lang="ko-KR" sz="1050">
                <a:solidFill>
                  <a:srgbClr val="0E0E0E"/>
                </a:solidFill>
              </a:rPr>
              <a:t>코드를 실행</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b="1" lang="ko-KR" sz="1450">
                <a:solidFill>
                  <a:srgbClr val="0E0E0E"/>
                </a:solidFill>
              </a:rPr>
              <a:t>Web Surfer</a:t>
            </a:r>
            <a:br>
              <a:rPr lang="ko-KR" sz="1050">
                <a:solidFill>
                  <a:srgbClr val="0E0E0E"/>
                </a:solidFill>
              </a:rPr>
            </a:br>
            <a:r>
              <a:rPr lang="ko-KR" sz="1050">
                <a:solidFill>
                  <a:srgbClr val="0E0E0E"/>
                </a:solidFill>
              </a:rPr>
              <a:t>URL을 탐색하고 C++코드를 추출</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b="1" lang="ko-KR" sz="1450">
                <a:solidFill>
                  <a:srgbClr val="0E0E0E"/>
                </a:solidFill>
              </a:rPr>
              <a:t>Coder</a:t>
            </a:r>
            <a:br>
              <a:rPr lang="ko-KR" sz="1050">
                <a:solidFill>
                  <a:srgbClr val="0E0E0E"/>
                </a:solidFill>
              </a:rPr>
            </a:br>
            <a:r>
              <a:rPr lang="ko-KR" sz="1050">
                <a:solidFill>
                  <a:srgbClr val="0E0E0E"/>
                </a:solidFill>
              </a:rPr>
              <a:t>추출된 C++코드 분석</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b="1" lang="ko-KR" sz="1450">
                <a:solidFill>
                  <a:srgbClr val="0E0E0E"/>
                </a:solidFill>
              </a:rPr>
              <a:t>Computer Terminal</a:t>
            </a:r>
            <a:br>
              <a:rPr lang="ko-KR" sz="1050">
                <a:solidFill>
                  <a:srgbClr val="0E0E0E"/>
                </a:solidFill>
              </a:rPr>
            </a:br>
            <a:r>
              <a:rPr lang="ko-KR" sz="1050">
                <a:solidFill>
                  <a:srgbClr val="0E0E0E"/>
                </a:solidFill>
              </a:rPr>
              <a:t>C++코드를 실행</a:t>
            </a:r>
            <a:endParaRPr sz="1050">
              <a:solidFill>
                <a:srgbClr val="0E0E0E"/>
              </a:solidFill>
            </a:endParaRPr>
          </a:p>
          <a:p>
            <a:pPr indent="-295275" lvl="0" marL="457200" rtl="0" algn="l">
              <a:lnSpc>
                <a:spcPct val="115000"/>
              </a:lnSpc>
              <a:spcBef>
                <a:spcPts val="0"/>
              </a:spcBef>
              <a:spcAft>
                <a:spcPts val="0"/>
              </a:spcAft>
              <a:buClr>
                <a:srgbClr val="0E0E0E"/>
              </a:buClr>
              <a:buSzPts val="1050"/>
              <a:buChar char="●"/>
            </a:pPr>
            <a:r>
              <a:rPr b="1" lang="ko-KR" sz="1450">
                <a:solidFill>
                  <a:srgbClr val="0E0E0E"/>
                </a:solidFill>
              </a:rPr>
              <a:t>Task Complete</a:t>
            </a:r>
            <a:br>
              <a:rPr lang="ko-KR" sz="1050">
                <a:solidFill>
                  <a:srgbClr val="0E0E0E"/>
                </a:solidFill>
              </a:rPr>
            </a:br>
            <a:endParaRPr sz="1050">
              <a:solidFill>
                <a:srgbClr val="0E0E0E"/>
              </a:solidFill>
            </a:endParaRPr>
          </a:p>
        </p:txBody>
      </p:sp>
      <p:pic>
        <p:nvPicPr>
          <p:cNvPr id="275" name="Google Shape;275;g318c708ce72_0_54"/>
          <p:cNvPicPr preferRelativeResize="0"/>
          <p:nvPr/>
        </p:nvPicPr>
        <p:blipFill>
          <a:blip r:embed="rId6">
            <a:alphaModFix/>
          </a:blip>
          <a:stretch>
            <a:fillRect/>
          </a:stretch>
        </p:blipFill>
        <p:spPr>
          <a:xfrm>
            <a:off x="8948001" y="2696413"/>
            <a:ext cx="2275975" cy="1913362"/>
          </a:xfrm>
          <a:prstGeom prst="rect">
            <a:avLst/>
          </a:prstGeom>
          <a:noFill/>
          <a:ln>
            <a:noFill/>
          </a:ln>
        </p:spPr>
      </p:pic>
      <p:sp>
        <p:nvSpPr>
          <p:cNvPr id="276" name="Google Shape;276;g318c708ce72_0_54"/>
          <p:cNvSpPr/>
          <p:nvPr/>
        </p:nvSpPr>
        <p:spPr>
          <a:xfrm>
            <a:off x="704250" y="3672400"/>
            <a:ext cx="1944900" cy="55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g318c708ce72_0_54"/>
          <p:cNvSpPr/>
          <p:nvPr/>
        </p:nvSpPr>
        <p:spPr>
          <a:xfrm>
            <a:off x="2915575" y="2145025"/>
            <a:ext cx="1944900" cy="55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g318c708ce72_0_54"/>
          <p:cNvSpPr/>
          <p:nvPr/>
        </p:nvSpPr>
        <p:spPr>
          <a:xfrm>
            <a:off x="2915575" y="3377400"/>
            <a:ext cx="1944900" cy="55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g318c708ce72_0_54"/>
          <p:cNvSpPr/>
          <p:nvPr/>
        </p:nvSpPr>
        <p:spPr>
          <a:xfrm>
            <a:off x="4976475" y="1721125"/>
            <a:ext cx="1944900" cy="55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g318c708ce72_0_54"/>
          <p:cNvSpPr/>
          <p:nvPr/>
        </p:nvSpPr>
        <p:spPr>
          <a:xfrm>
            <a:off x="6921375" y="1390425"/>
            <a:ext cx="1944900" cy="551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g318c708ce72_0_54"/>
          <p:cNvSpPr txBox="1"/>
          <p:nvPr/>
        </p:nvSpPr>
        <p:spPr>
          <a:xfrm>
            <a:off x="8866275" y="6131650"/>
            <a:ext cx="30318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참고 논문 </a:t>
            </a:r>
            <a:r>
              <a:rPr lang="ko-KR" sz="1500" u="sng">
                <a:solidFill>
                  <a:schemeClr val="dk1"/>
                </a:solidFill>
                <a:latin typeface="Do Hyeon"/>
                <a:ea typeface="Do Hyeon"/>
                <a:cs typeface="Do Hyeon"/>
                <a:sym typeface="Do Hyeon"/>
                <a:hlinkClick r:id="rId7">
                  <a:extLst>
                    <a:ext uri="{A12FA001-AC4F-418D-AE19-62706E023703}">
                      <ahyp:hlinkClr val="tx"/>
                    </a:ext>
                  </a:extLst>
                </a:hlinkClick>
              </a:rPr>
              <a:t>Magentic-One</a:t>
            </a:r>
            <a:endParaRPr sz="1500">
              <a:solidFill>
                <a:schemeClr val="dk1"/>
              </a:solidFill>
              <a:latin typeface="Do Hyeon"/>
              <a:ea typeface="Do Hyeon"/>
              <a:cs typeface="Do Hyeon"/>
              <a:sym typeface="Do Hyeon"/>
            </a:endParaRPr>
          </a:p>
        </p:txBody>
      </p:sp>
      <p:sp>
        <p:nvSpPr>
          <p:cNvPr id="282" name="Google Shape;282;g318c708ce72_0_54"/>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g319a4bc514e_0_0"/>
          <p:cNvSpPr txBox="1"/>
          <p:nvPr>
            <p:ph idx="1" type="body"/>
          </p:nvPr>
        </p:nvSpPr>
        <p:spPr>
          <a:xfrm>
            <a:off x="704250" y="936325"/>
            <a:ext cx="5631900" cy="7848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ko-KR">
                <a:latin typeface="Do Hyeon"/>
                <a:ea typeface="Do Hyeon"/>
                <a:cs typeface="Do Hyeon"/>
                <a:sym typeface="Do Hyeon"/>
              </a:rPr>
              <a:t>결론&amp;정리 - 그래서 왜 MAS?</a:t>
            </a:r>
            <a:endParaRPr>
              <a:latin typeface="Do Hyeon"/>
              <a:ea typeface="Do Hyeon"/>
              <a:cs typeface="Do Hyeon"/>
              <a:sym typeface="Do Hyeon"/>
            </a:endParaRPr>
          </a:p>
        </p:txBody>
      </p:sp>
      <p:pic>
        <p:nvPicPr>
          <p:cNvPr id="288" name="Google Shape;288;g319a4bc514e_0_0"/>
          <p:cNvPicPr preferRelativeResize="0"/>
          <p:nvPr/>
        </p:nvPicPr>
        <p:blipFill>
          <a:blip r:embed="rId4">
            <a:alphaModFix/>
          </a:blip>
          <a:stretch>
            <a:fillRect/>
          </a:stretch>
        </p:blipFill>
        <p:spPr>
          <a:xfrm>
            <a:off x="2548663" y="1508736"/>
            <a:ext cx="1800000" cy="1800000"/>
          </a:xfrm>
          <a:prstGeom prst="rect">
            <a:avLst/>
          </a:prstGeom>
          <a:noFill/>
          <a:ln>
            <a:noFill/>
          </a:ln>
        </p:spPr>
      </p:pic>
      <p:pic>
        <p:nvPicPr>
          <p:cNvPr id="289" name="Google Shape;289;g319a4bc514e_0_0"/>
          <p:cNvPicPr preferRelativeResize="0"/>
          <p:nvPr/>
        </p:nvPicPr>
        <p:blipFill>
          <a:blip r:embed="rId5">
            <a:alphaModFix/>
          </a:blip>
          <a:stretch>
            <a:fillRect/>
          </a:stretch>
        </p:blipFill>
        <p:spPr>
          <a:xfrm>
            <a:off x="8092325" y="3682850"/>
            <a:ext cx="1800001" cy="1800000"/>
          </a:xfrm>
          <a:prstGeom prst="rect">
            <a:avLst/>
          </a:prstGeom>
          <a:noFill/>
          <a:ln>
            <a:noFill/>
          </a:ln>
        </p:spPr>
      </p:pic>
      <p:pic>
        <p:nvPicPr>
          <p:cNvPr id="290" name="Google Shape;290;g319a4bc514e_0_0"/>
          <p:cNvPicPr preferRelativeResize="0"/>
          <p:nvPr/>
        </p:nvPicPr>
        <p:blipFill>
          <a:blip r:embed="rId6">
            <a:alphaModFix/>
          </a:blip>
          <a:stretch>
            <a:fillRect/>
          </a:stretch>
        </p:blipFill>
        <p:spPr>
          <a:xfrm>
            <a:off x="8105025" y="1377650"/>
            <a:ext cx="1800000" cy="1800000"/>
          </a:xfrm>
          <a:prstGeom prst="rect">
            <a:avLst/>
          </a:prstGeom>
          <a:noFill/>
          <a:ln>
            <a:noFill/>
          </a:ln>
        </p:spPr>
      </p:pic>
      <p:pic>
        <p:nvPicPr>
          <p:cNvPr id="291" name="Google Shape;291;g319a4bc514e_0_0"/>
          <p:cNvPicPr preferRelativeResize="0"/>
          <p:nvPr/>
        </p:nvPicPr>
        <p:blipFill>
          <a:blip r:embed="rId7">
            <a:alphaModFix/>
          </a:blip>
          <a:stretch>
            <a:fillRect/>
          </a:stretch>
        </p:blipFill>
        <p:spPr>
          <a:xfrm>
            <a:off x="2620211" y="3902951"/>
            <a:ext cx="1800000" cy="1800000"/>
          </a:xfrm>
          <a:prstGeom prst="rect">
            <a:avLst/>
          </a:prstGeom>
          <a:noFill/>
          <a:ln>
            <a:noFill/>
          </a:ln>
        </p:spPr>
      </p:pic>
      <p:pic>
        <p:nvPicPr>
          <p:cNvPr id="292" name="Google Shape;292;g319a4bc514e_0_0"/>
          <p:cNvPicPr preferRelativeResize="0"/>
          <p:nvPr/>
        </p:nvPicPr>
        <p:blipFill>
          <a:blip r:embed="rId8">
            <a:alphaModFix/>
          </a:blip>
          <a:stretch>
            <a:fillRect/>
          </a:stretch>
        </p:blipFill>
        <p:spPr>
          <a:xfrm>
            <a:off x="5221364" y="4424675"/>
            <a:ext cx="1800000" cy="1800000"/>
          </a:xfrm>
          <a:prstGeom prst="rect">
            <a:avLst/>
          </a:prstGeom>
          <a:noFill/>
          <a:ln>
            <a:noFill/>
          </a:ln>
        </p:spPr>
      </p:pic>
      <p:pic>
        <p:nvPicPr>
          <p:cNvPr id="293" name="Google Shape;293;g319a4bc514e_0_0"/>
          <p:cNvPicPr preferRelativeResize="0"/>
          <p:nvPr/>
        </p:nvPicPr>
        <p:blipFill>
          <a:blip r:embed="rId9">
            <a:alphaModFix/>
          </a:blip>
          <a:stretch>
            <a:fillRect/>
          </a:stretch>
        </p:blipFill>
        <p:spPr>
          <a:xfrm>
            <a:off x="5743789" y="2437025"/>
            <a:ext cx="1800000" cy="1800000"/>
          </a:xfrm>
          <a:prstGeom prst="rect">
            <a:avLst/>
          </a:prstGeom>
          <a:noFill/>
          <a:ln>
            <a:noFill/>
          </a:ln>
        </p:spPr>
      </p:pic>
      <p:pic>
        <p:nvPicPr>
          <p:cNvPr id="294" name="Google Shape;294;g319a4bc514e_0_0"/>
          <p:cNvPicPr preferRelativeResize="0"/>
          <p:nvPr/>
        </p:nvPicPr>
        <p:blipFill>
          <a:blip r:embed="rId9">
            <a:alphaModFix/>
          </a:blip>
          <a:stretch>
            <a:fillRect/>
          </a:stretch>
        </p:blipFill>
        <p:spPr>
          <a:xfrm>
            <a:off x="4799489" y="2437025"/>
            <a:ext cx="1800000" cy="1800000"/>
          </a:xfrm>
          <a:prstGeom prst="rect">
            <a:avLst/>
          </a:prstGeom>
          <a:noFill/>
          <a:ln>
            <a:noFill/>
          </a:ln>
        </p:spPr>
      </p:pic>
      <p:pic>
        <p:nvPicPr>
          <p:cNvPr id="295" name="Google Shape;295;g319a4bc514e_0_0"/>
          <p:cNvPicPr preferRelativeResize="0"/>
          <p:nvPr/>
        </p:nvPicPr>
        <p:blipFill>
          <a:blip r:embed="rId9">
            <a:alphaModFix/>
          </a:blip>
          <a:stretch>
            <a:fillRect/>
          </a:stretch>
        </p:blipFill>
        <p:spPr>
          <a:xfrm>
            <a:off x="5221364" y="2738800"/>
            <a:ext cx="1800000" cy="1800000"/>
          </a:xfrm>
          <a:prstGeom prst="rect">
            <a:avLst/>
          </a:prstGeom>
          <a:noFill/>
          <a:ln>
            <a:noFill/>
          </a:ln>
        </p:spPr>
      </p:pic>
      <p:sp>
        <p:nvSpPr>
          <p:cNvPr id="296" name="Google Shape;296;g319a4bc514e_0_0"/>
          <p:cNvSpPr txBox="1"/>
          <p:nvPr/>
        </p:nvSpPr>
        <p:spPr>
          <a:xfrm>
            <a:off x="2548663" y="3249000"/>
            <a:ext cx="1800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solidFill>
                  <a:schemeClr val="dk1"/>
                </a:solidFill>
                <a:latin typeface="Do Hyeon"/>
                <a:ea typeface="Do Hyeon"/>
                <a:cs typeface="Do Hyeon"/>
                <a:sym typeface="Do Hyeon"/>
              </a:rPr>
              <a:t>복잡한 문제 해결</a:t>
            </a:r>
            <a:endParaRPr sz="1800">
              <a:solidFill>
                <a:schemeClr val="dk1"/>
              </a:solidFill>
              <a:latin typeface="Do Hyeon"/>
              <a:ea typeface="Do Hyeon"/>
              <a:cs typeface="Do Hyeon"/>
              <a:sym typeface="Do Hyeon"/>
            </a:endParaRPr>
          </a:p>
        </p:txBody>
      </p:sp>
      <p:sp>
        <p:nvSpPr>
          <p:cNvPr id="297" name="Google Shape;297;g319a4bc514e_0_0"/>
          <p:cNvSpPr txBox="1"/>
          <p:nvPr/>
        </p:nvSpPr>
        <p:spPr>
          <a:xfrm>
            <a:off x="2548650" y="5702950"/>
            <a:ext cx="1800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solidFill>
                  <a:schemeClr val="dk1"/>
                </a:solidFill>
                <a:latin typeface="Do Hyeon"/>
                <a:ea typeface="Do Hyeon"/>
                <a:cs typeface="Do Hyeon"/>
                <a:sym typeface="Do Hyeon"/>
              </a:rPr>
              <a:t>시간&amp;비용 절감</a:t>
            </a:r>
            <a:endParaRPr sz="1800">
              <a:solidFill>
                <a:schemeClr val="dk1"/>
              </a:solidFill>
              <a:latin typeface="Do Hyeon"/>
              <a:ea typeface="Do Hyeon"/>
              <a:cs typeface="Do Hyeon"/>
              <a:sym typeface="Do Hyeon"/>
            </a:endParaRPr>
          </a:p>
        </p:txBody>
      </p:sp>
      <p:sp>
        <p:nvSpPr>
          <p:cNvPr id="298" name="Google Shape;298;g319a4bc514e_0_0"/>
          <p:cNvSpPr txBox="1"/>
          <p:nvPr/>
        </p:nvSpPr>
        <p:spPr>
          <a:xfrm>
            <a:off x="8105013" y="3157025"/>
            <a:ext cx="1800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solidFill>
                  <a:schemeClr val="dk1"/>
                </a:solidFill>
                <a:latin typeface="Do Hyeon"/>
                <a:ea typeface="Do Hyeon"/>
                <a:cs typeface="Do Hyeon"/>
                <a:sym typeface="Do Hyeon"/>
              </a:rPr>
              <a:t>모듈성&amp;유연성</a:t>
            </a:r>
            <a:endParaRPr sz="1800">
              <a:solidFill>
                <a:schemeClr val="dk1"/>
              </a:solidFill>
              <a:latin typeface="Do Hyeon"/>
              <a:ea typeface="Do Hyeon"/>
              <a:cs typeface="Do Hyeon"/>
              <a:sym typeface="Do Hyeon"/>
            </a:endParaRPr>
          </a:p>
        </p:txBody>
      </p:sp>
      <p:sp>
        <p:nvSpPr>
          <p:cNvPr id="299" name="Google Shape;299;g319a4bc514e_0_0"/>
          <p:cNvSpPr txBox="1"/>
          <p:nvPr/>
        </p:nvSpPr>
        <p:spPr>
          <a:xfrm>
            <a:off x="8092313" y="5648675"/>
            <a:ext cx="1800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solidFill>
                  <a:schemeClr val="dk1"/>
                </a:solidFill>
                <a:latin typeface="Do Hyeon"/>
                <a:ea typeface="Do Hyeon"/>
                <a:cs typeface="Do Hyeon"/>
                <a:sym typeface="Do Hyeon"/>
              </a:rPr>
              <a:t>운영&amp;관리효율</a:t>
            </a:r>
            <a:endParaRPr sz="1800">
              <a:solidFill>
                <a:schemeClr val="dk1"/>
              </a:solidFill>
              <a:latin typeface="Do Hyeon"/>
              <a:ea typeface="Do Hyeon"/>
              <a:cs typeface="Do Hyeon"/>
              <a:sym typeface="Do Hyeon"/>
            </a:endParaRPr>
          </a:p>
        </p:txBody>
      </p:sp>
      <p:sp>
        <p:nvSpPr>
          <p:cNvPr id="300" name="Google Shape;300;g319a4bc514e_0_0"/>
          <p:cNvSpPr txBox="1"/>
          <p:nvPr/>
        </p:nvSpPr>
        <p:spPr>
          <a:xfrm>
            <a:off x="5195988" y="6138975"/>
            <a:ext cx="1800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solidFill>
                  <a:schemeClr val="dk1"/>
                </a:solidFill>
                <a:latin typeface="Do Hyeon"/>
                <a:ea typeface="Do Hyeon"/>
                <a:cs typeface="Do Hyeon"/>
                <a:sym typeface="Do Hyeon"/>
              </a:rPr>
              <a:t>신뢰성</a:t>
            </a:r>
            <a:endParaRPr sz="1800">
              <a:solidFill>
                <a:schemeClr val="dk1"/>
              </a:solidFill>
              <a:latin typeface="Do Hyeon"/>
              <a:ea typeface="Do Hyeon"/>
              <a:cs typeface="Do Hyeon"/>
              <a:sym typeface="Do Hyeon"/>
            </a:endParaRPr>
          </a:p>
        </p:txBody>
      </p:sp>
      <p:sp>
        <p:nvSpPr>
          <p:cNvPr id="301" name="Google Shape;301;g319a4bc514e_0_0"/>
          <p:cNvSpPr txBox="1"/>
          <p:nvPr/>
        </p:nvSpPr>
        <p:spPr>
          <a:xfrm>
            <a:off x="6707350" y="6174500"/>
            <a:ext cx="53064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참고 논문 : </a:t>
            </a:r>
            <a:r>
              <a:rPr lang="ko-KR" sz="1500" u="sng">
                <a:solidFill>
                  <a:schemeClr val="dk1"/>
                </a:solidFill>
                <a:latin typeface="Do Hyeon"/>
                <a:ea typeface="Do Hyeon"/>
                <a:cs typeface="Do Hyeon"/>
                <a:sym typeface="Do Hyeon"/>
                <a:hlinkClick r:id="rId10">
                  <a:extLst>
                    <a:ext uri="{A12FA001-AC4F-418D-AE19-62706E023703}">
                      <ahyp:hlinkClr val="tx"/>
                    </a:ext>
                  </a:extLst>
                </a:hlinkClick>
              </a:rPr>
              <a:t>Mohmmadzadeh et al. 2020</a:t>
            </a:r>
            <a:r>
              <a:rPr lang="ko-KR" sz="1500">
                <a:solidFill>
                  <a:schemeClr val="dk1"/>
                </a:solidFill>
                <a:latin typeface="Do Hyeon"/>
                <a:ea typeface="Do Hyeon"/>
                <a:cs typeface="Do Hyeon"/>
                <a:sym typeface="Do Hyeon"/>
              </a:rPr>
              <a:t>, </a:t>
            </a:r>
            <a:r>
              <a:rPr lang="ko-KR" sz="1500" u="sng">
                <a:solidFill>
                  <a:schemeClr val="dk1"/>
                </a:solidFill>
                <a:latin typeface="Do Hyeon"/>
                <a:ea typeface="Do Hyeon"/>
                <a:cs typeface="Do Hyeon"/>
                <a:sym typeface="Do Hyeon"/>
                <a:hlinkClick r:id="rId11">
                  <a:extLst>
                    <a:ext uri="{A12FA001-AC4F-418D-AE19-62706E023703}">
                      <ahyp:hlinkClr val="tx"/>
                    </a:ext>
                  </a:extLst>
                </a:hlinkClick>
              </a:rPr>
              <a:t>Ye et al. 2022</a:t>
            </a:r>
            <a:endParaRPr sz="1500">
              <a:solidFill>
                <a:schemeClr val="dk1"/>
              </a:solidFill>
              <a:latin typeface="Do Hyeon"/>
              <a:ea typeface="Do Hyeon"/>
              <a:cs typeface="Do Hyeon"/>
              <a:sym typeface="Do Hyeon"/>
            </a:endParaRPr>
          </a:p>
        </p:txBody>
      </p:sp>
      <p:sp>
        <p:nvSpPr>
          <p:cNvPr id="302" name="Google Shape;302;g319a4bc514e_0_0"/>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pic>
        <p:nvPicPr>
          <p:cNvPr id="307" name="Google Shape;307;g3196c12dea3_0_75"/>
          <p:cNvPicPr preferRelativeResize="0"/>
          <p:nvPr/>
        </p:nvPicPr>
        <p:blipFill>
          <a:blip r:embed="rId4">
            <a:alphaModFix/>
          </a:blip>
          <a:stretch>
            <a:fillRect/>
          </a:stretch>
        </p:blipFill>
        <p:spPr>
          <a:xfrm>
            <a:off x="8457900" y="1721125"/>
            <a:ext cx="3125198" cy="2552450"/>
          </a:xfrm>
          <a:prstGeom prst="rect">
            <a:avLst/>
          </a:prstGeom>
          <a:noFill/>
          <a:ln>
            <a:noFill/>
          </a:ln>
        </p:spPr>
      </p:pic>
      <p:pic>
        <p:nvPicPr>
          <p:cNvPr id="308" name="Google Shape;308;g3196c12dea3_0_75"/>
          <p:cNvPicPr preferRelativeResize="0"/>
          <p:nvPr/>
        </p:nvPicPr>
        <p:blipFill>
          <a:blip r:embed="rId5">
            <a:alphaModFix/>
          </a:blip>
          <a:stretch>
            <a:fillRect/>
          </a:stretch>
        </p:blipFill>
        <p:spPr>
          <a:xfrm>
            <a:off x="618500" y="1575750"/>
            <a:ext cx="4002125" cy="2282476"/>
          </a:xfrm>
          <a:prstGeom prst="rect">
            <a:avLst/>
          </a:prstGeom>
          <a:noFill/>
          <a:ln>
            <a:noFill/>
          </a:ln>
        </p:spPr>
      </p:pic>
      <p:pic>
        <p:nvPicPr>
          <p:cNvPr id="309" name="Google Shape;309;g3196c12dea3_0_75"/>
          <p:cNvPicPr preferRelativeResize="0"/>
          <p:nvPr/>
        </p:nvPicPr>
        <p:blipFill>
          <a:blip r:embed="rId6">
            <a:alphaModFix/>
          </a:blip>
          <a:stretch>
            <a:fillRect/>
          </a:stretch>
        </p:blipFill>
        <p:spPr>
          <a:xfrm>
            <a:off x="3050425" y="1947150"/>
            <a:ext cx="4291124" cy="2683624"/>
          </a:xfrm>
          <a:prstGeom prst="rect">
            <a:avLst/>
          </a:prstGeom>
          <a:noFill/>
          <a:ln>
            <a:noFill/>
          </a:ln>
        </p:spPr>
      </p:pic>
      <p:pic>
        <p:nvPicPr>
          <p:cNvPr id="310" name="Google Shape;310;g3196c12dea3_0_75"/>
          <p:cNvPicPr preferRelativeResize="0"/>
          <p:nvPr/>
        </p:nvPicPr>
        <p:blipFill>
          <a:blip r:embed="rId7">
            <a:alphaModFix/>
          </a:blip>
          <a:stretch>
            <a:fillRect/>
          </a:stretch>
        </p:blipFill>
        <p:spPr>
          <a:xfrm>
            <a:off x="4620637" y="2510625"/>
            <a:ext cx="4205755" cy="2683624"/>
          </a:xfrm>
          <a:prstGeom prst="rect">
            <a:avLst/>
          </a:prstGeom>
          <a:noFill/>
          <a:ln>
            <a:noFill/>
          </a:ln>
        </p:spPr>
      </p:pic>
      <p:sp>
        <p:nvSpPr>
          <p:cNvPr id="311" name="Google Shape;311;g3196c12dea3_0_75"/>
          <p:cNvSpPr txBox="1"/>
          <p:nvPr>
            <p:ph idx="1" type="body"/>
          </p:nvPr>
        </p:nvSpPr>
        <p:spPr>
          <a:xfrm>
            <a:off x="704250" y="936325"/>
            <a:ext cx="5631900" cy="7848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b="1" lang="ko-KR"/>
              <a:t>세상이 주목하는 AI agent</a:t>
            </a:r>
            <a:endParaRPr b="1"/>
          </a:p>
        </p:txBody>
      </p:sp>
      <p:pic>
        <p:nvPicPr>
          <p:cNvPr id="312" name="Google Shape;312;g3196c12dea3_0_75"/>
          <p:cNvPicPr preferRelativeResize="0"/>
          <p:nvPr/>
        </p:nvPicPr>
        <p:blipFill>
          <a:blip r:embed="rId8">
            <a:alphaModFix/>
          </a:blip>
          <a:stretch>
            <a:fillRect/>
          </a:stretch>
        </p:blipFill>
        <p:spPr>
          <a:xfrm>
            <a:off x="6173275" y="3215601"/>
            <a:ext cx="3297674" cy="2734749"/>
          </a:xfrm>
          <a:prstGeom prst="rect">
            <a:avLst/>
          </a:prstGeom>
          <a:noFill/>
          <a:ln>
            <a:noFill/>
          </a:ln>
        </p:spPr>
      </p:pic>
      <p:pic>
        <p:nvPicPr>
          <p:cNvPr id="313" name="Google Shape;313;g3196c12dea3_0_75"/>
          <p:cNvPicPr preferRelativeResize="0"/>
          <p:nvPr/>
        </p:nvPicPr>
        <p:blipFill>
          <a:blip r:embed="rId9">
            <a:alphaModFix/>
          </a:blip>
          <a:stretch>
            <a:fillRect/>
          </a:stretch>
        </p:blipFill>
        <p:spPr>
          <a:xfrm>
            <a:off x="851550" y="3922876"/>
            <a:ext cx="2097151" cy="2218977"/>
          </a:xfrm>
          <a:prstGeom prst="rect">
            <a:avLst/>
          </a:prstGeom>
          <a:noFill/>
          <a:ln>
            <a:noFill/>
          </a:ln>
        </p:spPr>
      </p:pic>
      <p:sp>
        <p:nvSpPr>
          <p:cNvPr id="314" name="Google Shape;314;g3196c12dea3_0_75"/>
          <p:cNvSpPr txBox="1"/>
          <p:nvPr/>
        </p:nvSpPr>
        <p:spPr>
          <a:xfrm>
            <a:off x="7684150" y="6133200"/>
            <a:ext cx="4002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기사 : </a:t>
            </a:r>
            <a:r>
              <a:rPr lang="ko-KR" sz="1500" u="sng">
                <a:solidFill>
                  <a:schemeClr val="dk1"/>
                </a:solidFill>
                <a:latin typeface="Do Hyeon"/>
                <a:ea typeface="Do Hyeon"/>
                <a:cs typeface="Do Hyeon"/>
                <a:sym typeface="Do Hyeon"/>
                <a:hlinkClick r:id="rId10">
                  <a:extLst>
                    <a:ext uri="{A12FA001-AC4F-418D-AE19-62706E023703}">
                      <ahyp:hlinkClr val="tx"/>
                    </a:ext>
                  </a:extLst>
                </a:hlinkClick>
              </a:rPr>
              <a:t>출처1</a:t>
            </a:r>
            <a:r>
              <a:rPr lang="ko-KR" sz="1500">
                <a:solidFill>
                  <a:schemeClr val="dk1"/>
                </a:solidFill>
                <a:latin typeface="Do Hyeon"/>
                <a:ea typeface="Do Hyeon"/>
                <a:cs typeface="Do Hyeon"/>
                <a:sym typeface="Do Hyeon"/>
              </a:rPr>
              <a:t> </a:t>
            </a:r>
            <a:r>
              <a:rPr lang="ko-KR" sz="1500" u="sng">
                <a:solidFill>
                  <a:schemeClr val="dk1"/>
                </a:solidFill>
                <a:latin typeface="Do Hyeon"/>
                <a:ea typeface="Do Hyeon"/>
                <a:cs typeface="Do Hyeon"/>
                <a:sym typeface="Do Hyeon"/>
                <a:hlinkClick r:id="rId11">
                  <a:extLst>
                    <a:ext uri="{A12FA001-AC4F-418D-AE19-62706E023703}">
                      <ahyp:hlinkClr val="tx"/>
                    </a:ext>
                  </a:extLst>
                </a:hlinkClick>
              </a:rPr>
              <a:t>출처2</a:t>
            </a:r>
            <a:r>
              <a:rPr lang="ko-KR" sz="1500">
                <a:solidFill>
                  <a:schemeClr val="dk1"/>
                </a:solidFill>
                <a:latin typeface="Do Hyeon"/>
                <a:ea typeface="Do Hyeon"/>
                <a:cs typeface="Do Hyeon"/>
                <a:sym typeface="Do Hyeon"/>
              </a:rPr>
              <a:t> </a:t>
            </a:r>
            <a:r>
              <a:rPr lang="ko-KR" sz="1500" u="sng">
                <a:solidFill>
                  <a:schemeClr val="dk1"/>
                </a:solidFill>
                <a:latin typeface="Do Hyeon"/>
                <a:ea typeface="Do Hyeon"/>
                <a:cs typeface="Do Hyeon"/>
                <a:sym typeface="Do Hyeon"/>
                <a:hlinkClick r:id="rId12">
                  <a:extLst>
                    <a:ext uri="{A12FA001-AC4F-418D-AE19-62706E023703}">
                      <ahyp:hlinkClr val="tx"/>
                    </a:ext>
                  </a:extLst>
                </a:hlinkClick>
              </a:rPr>
              <a:t>출처3</a:t>
            </a:r>
            <a:r>
              <a:rPr lang="ko-KR" sz="1500">
                <a:solidFill>
                  <a:schemeClr val="dk1"/>
                </a:solidFill>
                <a:latin typeface="Do Hyeon"/>
                <a:ea typeface="Do Hyeon"/>
                <a:cs typeface="Do Hyeon"/>
                <a:sym typeface="Do Hyeon"/>
              </a:rPr>
              <a:t> </a:t>
            </a:r>
            <a:r>
              <a:rPr lang="ko-KR" sz="1500" u="sng">
                <a:solidFill>
                  <a:schemeClr val="dk1"/>
                </a:solidFill>
                <a:latin typeface="Do Hyeon"/>
                <a:ea typeface="Do Hyeon"/>
                <a:cs typeface="Do Hyeon"/>
                <a:sym typeface="Do Hyeon"/>
                <a:hlinkClick r:id="rId13">
                  <a:extLst>
                    <a:ext uri="{A12FA001-AC4F-418D-AE19-62706E023703}">
                      <ahyp:hlinkClr val="tx"/>
                    </a:ext>
                  </a:extLst>
                </a:hlinkClick>
              </a:rPr>
              <a:t>출처4</a:t>
            </a:r>
            <a:r>
              <a:rPr lang="ko-KR" sz="1500">
                <a:solidFill>
                  <a:schemeClr val="dk1"/>
                </a:solidFill>
                <a:latin typeface="Do Hyeon"/>
                <a:ea typeface="Do Hyeon"/>
                <a:cs typeface="Do Hyeon"/>
                <a:sym typeface="Do Hyeon"/>
              </a:rPr>
              <a:t> </a:t>
            </a:r>
            <a:r>
              <a:rPr lang="ko-KR" sz="1500" u="sng">
                <a:solidFill>
                  <a:schemeClr val="dk1"/>
                </a:solidFill>
                <a:latin typeface="Do Hyeon"/>
                <a:ea typeface="Do Hyeon"/>
                <a:cs typeface="Do Hyeon"/>
                <a:sym typeface="Do Hyeon"/>
                <a:hlinkClick r:id="rId14">
                  <a:extLst>
                    <a:ext uri="{A12FA001-AC4F-418D-AE19-62706E023703}">
                      <ahyp:hlinkClr val="tx"/>
                    </a:ext>
                  </a:extLst>
                </a:hlinkClick>
              </a:rPr>
              <a:t>출처5</a:t>
            </a:r>
            <a:endParaRPr>
              <a:latin typeface="Do Hyeon"/>
              <a:ea typeface="Do Hyeon"/>
              <a:cs typeface="Do Hyeon"/>
              <a:sym typeface="Do Hyeon"/>
            </a:endParaRPr>
          </a:p>
        </p:txBody>
      </p:sp>
      <p:sp>
        <p:nvSpPr>
          <p:cNvPr id="315" name="Google Shape;315;g3196c12dea3_0_75"/>
          <p:cNvSpPr/>
          <p:nvPr/>
        </p:nvSpPr>
        <p:spPr>
          <a:xfrm>
            <a:off x="1513550" y="1531650"/>
            <a:ext cx="1848000" cy="326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g3196c12dea3_0_75"/>
          <p:cNvSpPr/>
          <p:nvPr/>
        </p:nvSpPr>
        <p:spPr>
          <a:xfrm>
            <a:off x="4824700" y="1858050"/>
            <a:ext cx="2517000" cy="533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g3196c12dea3_0_75"/>
          <p:cNvSpPr/>
          <p:nvPr/>
        </p:nvSpPr>
        <p:spPr>
          <a:xfrm>
            <a:off x="7138000" y="2663725"/>
            <a:ext cx="1688400" cy="326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g3196c12dea3_0_75"/>
          <p:cNvSpPr/>
          <p:nvPr/>
        </p:nvSpPr>
        <p:spPr>
          <a:xfrm>
            <a:off x="8809600" y="1706250"/>
            <a:ext cx="1688400" cy="326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g3196c12dea3_0_75"/>
          <p:cNvSpPr/>
          <p:nvPr/>
        </p:nvSpPr>
        <p:spPr>
          <a:xfrm>
            <a:off x="1244800" y="3801743"/>
            <a:ext cx="1424100" cy="326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g3196c12dea3_0_75"/>
          <p:cNvSpPr txBox="1"/>
          <p:nvPr/>
        </p:nvSpPr>
        <p:spPr>
          <a:xfrm>
            <a:off x="908675" y="1982450"/>
            <a:ext cx="10254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rgbClr val="FF0000"/>
                </a:solidFill>
                <a:latin typeface="Do Hyeon"/>
                <a:ea typeface="Do Hyeon"/>
                <a:cs typeface="Do Hyeon"/>
                <a:sym typeface="Do Hyeon"/>
              </a:rPr>
              <a:t>2024.11.15</a:t>
            </a:r>
            <a:endParaRPr sz="1500">
              <a:solidFill>
                <a:srgbClr val="FF0000"/>
              </a:solidFill>
              <a:latin typeface="Do Hyeon"/>
              <a:ea typeface="Do Hyeon"/>
              <a:cs typeface="Do Hyeon"/>
              <a:sym typeface="Do Hyeon"/>
            </a:endParaRPr>
          </a:p>
        </p:txBody>
      </p:sp>
      <p:sp>
        <p:nvSpPr>
          <p:cNvPr id="321" name="Google Shape;321;g3196c12dea3_0_75"/>
          <p:cNvSpPr txBox="1"/>
          <p:nvPr/>
        </p:nvSpPr>
        <p:spPr>
          <a:xfrm>
            <a:off x="3292025" y="2265200"/>
            <a:ext cx="10254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rgbClr val="FF0000"/>
                </a:solidFill>
                <a:latin typeface="Do Hyeon"/>
                <a:ea typeface="Do Hyeon"/>
                <a:cs typeface="Do Hyeon"/>
                <a:sym typeface="Do Hyeon"/>
              </a:rPr>
              <a:t>2024.10.23</a:t>
            </a:r>
            <a:endParaRPr sz="1500">
              <a:solidFill>
                <a:srgbClr val="FF0000"/>
              </a:solidFill>
              <a:latin typeface="Do Hyeon"/>
              <a:ea typeface="Do Hyeon"/>
              <a:cs typeface="Do Hyeon"/>
              <a:sym typeface="Do Hyeon"/>
            </a:endParaRPr>
          </a:p>
        </p:txBody>
      </p:sp>
      <p:sp>
        <p:nvSpPr>
          <p:cNvPr id="322" name="Google Shape;322;g3196c12dea3_0_75"/>
          <p:cNvSpPr txBox="1"/>
          <p:nvPr/>
        </p:nvSpPr>
        <p:spPr>
          <a:xfrm>
            <a:off x="5037700" y="3252075"/>
            <a:ext cx="10254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rgbClr val="FF0000"/>
                </a:solidFill>
                <a:latin typeface="Do Hyeon"/>
                <a:ea typeface="Do Hyeon"/>
                <a:cs typeface="Do Hyeon"/>
                <a:sym typeface="Do Hyeon"/>
              </a:rPr>
              <a:t>2024.11.13</a:t>
            </a:r>
            <a:endParaRPr sz="1500">
              <a:solidFill>
                <a:srgbClr val="FF0000"/>
              </a:solidFill>
              <a:latin typeface="Do Hyeon"/>
              <a:ea typeface="Do Hyeon"/>
              <a:cs typeface="Do Hyeon"/>
              <a:sym typeface="Do Hyeon"/>
            </a:endParaRPr>
          </a:p>
        </p:txBody>
      </p:sp>
      <p:sp>
        <p:nvSpPr>
          <p:cNvPr id="323" name="Google Shape;323;g3196c12dea3_0_75"/>
          <p:cNvSpPr txBox="1"/>
          <p:nvPr/>
        </p:nvSpPr>
        <p:spPr>
          <a:xfrm>
            <a:off x="9017400" y="2067200"/>
            <a:ext cx="10254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rgbClr val="FF0000"/>
                </a:solidFill>
                <a:latin typeface="Do Hyeon"/>
                <a:ea typeface="Do Hyeon"/>
                <a:cs typeface="Do Hyeon"/>
                <a:sym typeface="Do Hyeon"/>
              </a:rPr>
              <a:t>2024.11.05</a:t>
            </a:r>
            <a:endParaRPr sz="1500">
              <a:solidFill>
                <a:srgbClr val="FF0000"/>
              </a:solidFill>
              <a:latin typeface="Do Hyeon"/>
              <a:ea typeface="Do Hyeon"/>
              <a:cs typeface="Do Hyeon"/>
              <a:sym typeface="Do Hyeon"/>
            </a:endParaRPr>
          </a:p>
        </p:txBody>
      </p:sp>
      <p:sp>
        <p:nvSpPr>
          <p:cNvPr id="324" name="Google Shape;324;g3196c12dea3_0_75"/>
          <p:cNvSpPr txBox="1"/>
          <p:nvPr/>
        </p:nvSpPr>
        <p:spPr>
          <a:xfrm>
            <a:off x="961000" y="4221600"/>
            <a:ext cx="10254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rgbClr val="FF0000"/>
                </a:solidFill>
                <a:latin typeface="Do Hyeon"/>
                <a:ea typeface="Do Hyeon"/>
                <a:cs typeface="Do Hyeon"/>
                <a:sym typeface="Do Hyeon"/>
              </a:rPr>
              <a:t>2024.11.24</a:t>
            </a:r>
            <a:endParaRPr sz="1500">
              <a:solidFill>
                <a:srgbClr val="FF0000"/>
              </a:solidFill>
              <a:latin typeface="Do Hyeon"/>
              <a:ea typeface="Do Hyeon"/>
              <a:cs typeface="Do Hyeon"/>
              <a:sym typeface="Do Hyeon"/>
            </a:endParaRPr>
          </a:p>
        </p:txBody>
      </p:sp>
      <p:sp>
        <p:nvSpPr>
          <p:cNvPr id="325" name="Google Shape;325;g3196c12dea3_0_75"/>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pic>
        <p:nvPicPr>
          <p:cNvPr id="330" name="Google Shape;330;g3196c12dea3_0_158"/>
          <p:cNvPicPr preferRelativeResize="0"/>
          <p:nvPr/>
        </p:nvPicPr>
        <p:blipFill>
          <a:blip r:embed="rId4">
            <a:alphaModFix/>
          </a:blip>
          <a:stretch>
            <a:fillRect/>
          </a:stretch>
        </p:blipFill>
        <p:spPr>
          <a:xfrm>
            <a:off x="1600650" y="1012963"/>
            <a:ext cx="8624150" cy="4832075"/>
          </a:xfrm>
          <a:prstGeom prst="rect">
            <a:avLst/>
          </a:prstGeom>
          <a:noFill/>
          <a:ln>
            <a:noFill/>
          </a:ln>
        </p:spPr>
      </p:pic>
      <p:pic>
        <p:nvPicPr>
          <p:cNvPr id="331" name="Google Shape;331;g3196c12dea3_0_158"/>
          <p:cNvPicPr preferRelativeResize="0"/>
          <p:nvPr/>
        </p:nvPicPr>
        <p:blipFill>
          <a:blip r:embed="rId5">
            <a:alphaModFix/>
          </a:blip>
          <a:stretch>
            <a:fillRect/>
          </a:stretch>
        </p:blipFill>
        <p:spPr>
          <a:xfrm>
            <a:off x="7818225" y="1950312"/>
            <a:ext cx="1095950" cy="1095950"/>
          </a:xfrm>
          <a:prstGeom prst="rect">
            <a:avLst/>
          </a:prstGeom>
          <a:noFill/>
          <a:ln>
            <a:noFill/>
          </a:ln>
        </p:spPr>
      </p:pic>
      <p:pic>
        <p:nvPicPr>
          <p:cNvPr id="332" name="Google Shape;332;g3196c12dea3_0_158"/>
          <p:cNvPicPr preferRelativeResize="0"/>
          <p:nvPr/>
        </p:nvPicPr>
        <p:blipFill>
          <a:blip r:embed="rId6">
            <a:alphaModFix/>
          </a:blip>
          <a:stretch>
            <a:fillRect/>
          </a:stretch>
        </p:blipFill>
        <p:spPr>
          <a:xfrm>
            <a:off x="8995150" y="1700188"/>
            <a:ext cx="1596201" cy="1596201"/>
          </a:xfrm>
          <a:prstGeom prst="rect">
            <a:avLst/>
          </a:prstGeom>
          <a:noFill/>
          <a:ln>
            <a:noFill/>
          </a:ln>
        </p:spPr>
      </p:pic>
      <p:pic>
        <p:nvPicPr>
          <p:cNvPr id="333" name="Google Shape;333;g3196c12dea3_0_158"/>
          <p:cNvPicPr preferRelativeResize="0"/>
          <p:nvPr/>
        </p:nvPicPr>
        <p:blipFill>
          <a:blip r:embed="rId7">
            <a:alphaModFix/>
          </a:blip>
          <a:stretch>
            <a:fillRect/>
          </a:stretch>
        </p:blipFill>
        <p:spPr>
          <a:xfrm>
            <a:off x="7576550" y="3046262"/>
            <a:ext cx="2079575" cy="2079575"/>
          </a:xfrm>
          <a:prstGeom prst="rect">
            <a:avLst/>
          </a:prstGeom>
          <a:noFill/>
          <a:ln>
            <a:noFill/>
          </a:ln>
        </p:spPr>
      </p:pic>
      <p:pic>
        <p:nvPicPr>
          <p:cNvPr id="334" name="Google Shape;334;g3196c12dea3_0_158"/>
          <p:cNvPicPr preferRelativeResize="0"/>
          <p:nvPr/>
        </p:nvPicPr>
        <p:blipFill>
          <a:blip r:embed="rId8">
            <a:alphaModFix/>
          </a:blip>
          <a:stretch>
            <a:fillRect/>
          </a:stretch>
        </p:blipFill>
        <p:spPr>
          <a:xfrm>
            <a:off x="9128650" y="3561950"/>
            <a:ext cx="1329199" cy="1311900"/>
          </a:xfrm>
          <a:prstGeom prst="rect">
            <a:avLst/>
          </a:prstGeom>
          <a:noFill/>
          <a:ln>
            <a:noFill/>
          </a:ln>
        </p:spPr>
      </p:pic>
      <p:pic>
        <p:nvPicPr>
          <p:cNvPr id="335" name="Google Shape;335;g3196c12dea3_0_158"/>
          <p:cNvPicPr preferRelativeResize="0"/>
          <p:nvPr/>
        </p:nvPicPr>
        <p:blipFill>
          <a:blip r:embed="rId9">
            <a:alphaModFix/>
          </a:blip>
          <a:stretch>
            <a:fillRect/>
          </a:stretch>
        </p:blipFill>
        <p:spPr>
          <a:xfrm>
            <a:off x="3354275" y="2424025"/>
            <a:ext cx="1829476" cy="1829476"/>
          </a:xfrm>
          <a:prstGeom prst="rect">
            <a:avLst/>
          </a:prstGeom>
          <a:noFill/>
          <a:ln>
            <a:noFill/>
          </a:ln>
        </p:spPr>
      </p:pic>
      <p:pic>
        <p:nvPicPr>
          <p:cNvPr id="336" name="Google Shape;336;g3196c12dea3_0_158"/>
          <p:cNvPicPr preferRelativeResize="0"/>
          <p:nvPr/>
        </p:nvPicPr>
        <p:blipFill>
          <a:blip r:embed="rId10">
            <a:alphaModFix/>
          </a:blip>
          <a:stretch>
            <a:fillRect/>
          </a:stretch>
        </p:blipFill>
        <p:spPr>
          <a:xfrm>
            <a:off x="2586600" y="4082763"/>
            <a:ext cx="1240800" cy="1240800"/>
          </a:xfrm>
          <a:prstGeom prst="rect">
            <a:avLst/>
          </a:prstGeom>
          <a:noFill/>
          <a:ln>
            <a:noFill/>
          </a:ln>
        </p:spPr>
      </p:pic>
      <p:pic>
        <p:nvPicPr>
          <p:cNvPr id="337" name="Google Shape;337;g3196c12dea3_0_158"/>
          <p:cNvPicPr preferRelativeResize="0"/>
          <p:nvPr/>
        </p:nvPicPr>
        <p:blipFill>
          <a:blip r:embed="rId11">
            <a:alphaModFix/>
          </a:blip>
          <a:stretch>
            <a:fillRect/>
          </a:stretch>
        </p:blipFill>
        <p:spPr>
          <a:xfrm>
            <a:off x="1751775" y="2253288"/>
            <a:ext cx="1829476" cy="1829476"/>
          </a:xfrm>
          <a:prstGeom prst="rect">
            <a:avLst/>
          </a:prstGeom>
          <a:noFill/>
          <a:ln>
            <a:noFill/>
          </a:ln>
        </p:spPr>
      </p:pic>
      <p:sp>
        <p:nvSpPr>
          <p:cNvPr id="338" name="Google Shape;338;g3196c12dea3_0_158"/>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g31afa570ddd_0_1"/>
          <p:cNvSpPr txBox="1"/>
          <p:nvPr>
            <p:ph idx="1" type="body"/>
          </p:nvPr>
        </p:nvSpPr>
        <p:spPr>
          <a:xfrm>
            <a:off x="2496000" y="2889000"/>
            <a:ext cx="7200000" cy="1080000"/>
          </a:xfrm>
          <a:prstGeom prst="rect">
            <a:avLst/>
          </a:prstGeom>
          <a:noFill/>
          <a:ln>
            <a:noFill/>
          </a:ln>
        </p:spPr>
        <p:txBody>
          <a:bodyPr anchorCtr="0" anchor="ctr" bIns="45700" lIns="91425" spcFirstLastPara="1" rIns="91425" wrap="square" tIns="45700">
            <a:normAutofit/>
          </a:bodyPr>
          <a:lstStyle/>
          <a:p>
            <a:pPr indent="-50800" lvl="0" marL="228600" rtl="0" algn="ctr">
              <a:lnSpc>
                <a:spcPct val="90000"/>
              </a:lnSpc>
              <a:spcBef>
                <a:spcPts val="0"/>
              </a:spcBef>
              <a:spcAft>
                <a:spcPts val="0"/>
              </a:spcAft>
              <a:buClr>
                <a:schemeClr val="dk1"/>
              </a:buClr>
              <a:buSzPts val="2800"/>
              <a:buNone/>
            </a:pPr>
            <a:r>
              <a:rPr lang="ko-KR">
                <a:latin typeface="Do Hyeon"/>
                <a:ea typeface="Do Hyeon"/>
                <a:cs typeface="Do Hyeon"/>
                <a:sym typeface="Do Hyeon"/>
              </a:rPr>
              <a:t>감사합니다!</a:t>
            </a:r>
            <a:endParaRPr>
              <a:latin typeface="Do Hyeon"/>
              <a:ea typeface="Do Hyeon"/>
              <a:cs typeface="Do Hyeon"/>
              <a:sym typeface="Do Hyeon"/>
            </a:endParaRPr>
          </a:p>
        </p:txBody>
      </p:sp>
      <p:sp>
        <p:nvSpPr>
          <p:cNvPr id="344" name="Google Shape;344;g31afa570ddd_0_1"/>
          <p:cNvSpPr txBox="1"/>
          <p:nvPr/>
        </p:nvSpPr>
        <p:spPr>
          <a:xfrm>
            <a:off x="8887400" y="5668125"/>
            <a:ext cx="25932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
        <p:nvSpPr>
          <p:cNvPr id="345" name="Google Shape;345;g31afa570ddd_0_1"/>
          <p:cNvSpPr txBox="1"/>
          <p:nvPr/>
        </p:nvSpPr>
        <p:spPr>
          <a:xfrm>
            <a:off x="4666450" y="5397150"/>
            <a:ext cx="20835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
        <p:nvSpPr>
          <p:cNvPr id="346" name="Google Shape;346;g31afa570ddd_0_1"/>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grpSp>
        <p:nvGrpSpPr>
          <p:cNvPr id="89" name="Google Shape;89;g31a7bd57ab1_0_6"/>
          <p:cNvGrpSpPr/>
          <p:nvPr/>
        </p:nvGrpSpPr>
        <p:grpSpPr>
          <a:xfrm>
            <a:off x="4320550" y="2015163"/>
            <a:ext cx="3550900" cy="2827675"/>
            <a:chOff x="5195000" y="3622225"/>
            <a:chExt cx="3550900" cy="2827675"/>
          </a:xfrm>
        </p:grpSpPr>
        <p:pic>
          <p:nvPicPr>
            <p:cNvPr id="90" name="Google Shape;90;g31a7bd57ab1_0_6"/>
            <p:cNvPicPr preferRelativeResize="0"/>
            <p:nvPr/>
          </p:nvPicPr>
          <p:blipFill rotWithShape="1">
            <a:blip r:embed="rId4">
              <a:alphaModFix/>
            </a:blip>
            <a:srcRect b="0" l="29991" r="0" t="0"/>
            <a:stretch/>
          </p:blipFill>
          <p:spPr>
            <a:xfrm>
              <a:off x="5195000" y="3622225"/>
              <a:ext cx="3550900" cy="2827675"/>
            </a:xfrm>
            <a:prstGeom prst="rect">
              <a:avLst/>
            </a:prstGeom>
            <a:noFill/>
            <a:ln>
              <a:noFill/>
            </a:ln>
          </p:spPr>
        </p:pic>
        <p:pic>
          <p:nvPicPr>
            <p:cNvPr id="91" name="Google Shape;91;g31a7bd57ab1_0_6"/>
            <p:cNvPicPr preferRelativeResize="0"/>
            <p:nvPr/>
          </p:nvPicPr>
          <p:blipFill>
            <a:blip r:embed="rId5">
              <a:alphaModFix/>
            </a:blip>
            <a:stretch>
              <a:fillRect/>
            </a:stretch>
          </p:blipFill>
          <p:spPr>
            <a:xfrm>
              <a:off x="6043878" y="4644775"/>
              <a:ext cx="1013325" cy="1013325"/>
            </a:xfrm>
            <a:prstGeom prst="rect">
              <a:avLst/>
            </a:prstGeom>
            <a:noFill/>
            <a:ln>
              <a:noFill/>
            </a:ln>
          </p:spPr>
        </p:pic>
      </p:grpSp>
      <p:sp>
        <p:nvSpPr>
          <p:cNvPr id="92" name="Google Shape;92;g31a7bd57ab1_0_6"/>
          <p:cNvSpPr txBox="1"/>
          <p:nvPr/>
        </p:nvSpPr>
        <p:spPr>
          <a:xfrm>
            <a:off x="4602000" y="5136875"/>
            <a:ext cx="2988000" cy="6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800">
                <a:solidFill>
                  <a:schemeClr val="dk1"/>
                </a:solidFill>
                <a:latin typeface="Do Hyeon"/>
                <a:ea typeface="Do Hyeon"/>
                <a:cs typeface="Do Hyeon"/>
                <a:sym typeface="Do Hyeon"/>
              </a:rPr>
              <a:t>나야... GPT</a:t>
            </a:r>
            <a:endParaRPr sz="2800">
              <a:solidFill>
                <a:schemeClr val="dk1"/>
              </a:solidFill>
              <a:latin typeface="Do Hyeon"/>
              <a:ea typeface="Do Hyeon"/>
              <a:cs typeface="Do Hyeon"/>
              <a:sym typeface="Do Hyeon"/>
            </a:endParaRPr>
          </a:p>
        </p:txBody>
      </p:sp>
      <p:pic>
        <p:nvPicPr>
          <p:cNvPr id="93" name="Google Shape;93;g31a7bd57ab1_0_6"/>
          <p:cNvPicPr preferRelativeResize="0"/>
          <p:nvPr/>
        </p:nvPicPr>
        <p:blipFill rotWithShape="1">
          <a:blip r:embed="rId6">
            <a:alphaModFix/>
          </a:blip>
          <a:srcRect b="0" l="23530" r="19631" t="0"/>
          <a:stretch/>
        </p:blipFill>
        <p:spPr>
          <a:xfrm>
            <a:off x="1934713" y="1721125"/>
            <a:ext cx="1800000" cy="1800000"/>
          </a:xfrm>
          <a:prstGeom prst="rect">
            <a:avLst/>
          </a:prstGeom>
          <a:noFill/>
          <a:ln>
            <a:noFill/>
          </a:ln>
        </p:spPr>
      </p:pic>
      <p:pic>
        <p:nvPicPr>
          <p:cNvPr id="94" name="Google Shape;94;g31a7bd57ab1_0_6"/>
          <p:cNvPicPr preferRelativeResize="0"/>
          <p:nvPr/>
        </p:nvPicPr>
        <p:blipFill>
          <a:blip r:embed="rId7">
            <a:alphaModFix/>
          </a:blip>
          <a:stretch>
            <a:fillRect/>
          </a:stretch>
        </p:blipFill>
        <p:spPr>
          <a:xfrm>
            <a:off x="8457283" y="4250850"/>
            <a:ext cx="1800000" cy="1800000"/>
          </a:xfrm>
          <a:prstGeom prst="rect">
            <a:avLst/>
          </a:prstGeom>
          <a:noFill/>
          <a:ln>
            <a:noFill/>
          </a:ln>
        </p:spPr>
      </p:pic>
      <p:pic>
        <p:nvPicPr>
          <p:cNvPr id="95" name="Google Shape;95;g31a7bd57ab1_0_6"/>
          <p:cNvPicPr preferRelativeResize="0"/>
          <p:nvPr/>
        </p:nvPicPr>
        <p:blipFill>
          <a:blip r:embed="rId8">
            <a:alphaModFix/>
          </a:blip>
          <a:stretch>
            <a:fillRect/>
          </a:stretch>
        </p:blipFill>
        <p:spPr>
          <a:xfrm>
            <a:off x="8457275" y="1721125"/>
            <a:ext cx="1800000" cy="1800000"/>
          </a:xfrm>
          <a:prstGeom prst="rect">
            <a:avLst/>
          </a:prstGeom>
          <a:noFill/>
          <a:ln>
            <a:noFill/>
          </a:ln>
        </p:spPr>
      </p:pic>
      <p:pic>
        <p:nvPicPr>
          <p:cNvPr id="96" name="Google Shape;96;g31a7bd57ab1_0_6"/>
          <p:cNvPicPr preferRelativeResize="0"/>
          <p:nvPr/>
        </p:nvPicPr>
        <p:blipFill>
          <a:blip r:embed="rId9">
            <a:alphaModFix/>
          </a:blip>
          <a:stretch>
            <a:fillRect/>
          </a:stretch>
        </p:blipFill>
        <p:spPr>
          <a:xfrm>
            <a:off x="1934725" y="4250850"/>
            <a:ext cx="1800000" cy="1800000"/>
          </a:xfrm>
          <a:prstGeom prst="rect">
            <a:avLst/>
          </a:prstGeom>
          <a:noFill/>
          <a:ln>
            <a:noFill/>
          </a:ln>
        </p:spPr>
      </p:pic>
      <p:sp>
        <p:nvSpPr>
          <p:cNvPr id="97" name="Google Shape;97;g31a7bd57ab1_0_6"/>
          <p:cNvSpPr txBox="1"/>
          <p:nvPr>
            <p:ph idx="1" type="body"/>
          </p:nvPr>
        </p:nvSpPr>
        <p:spPr>
          <a:xfrm>
            <a:off x="704250" y="936325"/>
            <a:ext cx="5072100" cy="784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b="1" lang="ko-KR">
                <a:latin typeface="Do Hyeon"/>
                <a:ea typeface="Do Hyeon"/>
                <a:cs typeface="Do Hyeon"/>
                <a:sym typeface="Do Hyeon"/>
              </a:rPr>
              <a:t>GPT (LLM)</a:t>
            </a:r>
            <a:endParaRPr b="1">
              <a:latin typeface="Do Hyeon"/>
              <a:ea typeface="Do Hyeon"/>
              <a:cs typeface="Do Hyeon"/>
              <a:sym typeface="Do Hyeon"/>
            </a:endParaRPr>
          </a:p>
        </p:txBody>
      </p:sp>
      <p:sp>
        <p:nvSpPr>
          <p:cNvPr id="98" name="Google Shape;98;g31a7bd57ab1_0_6"/>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g3196c12dea3_0_112"/>
          <p:cNvSpPr txBox="1"/>
          <p:nvPr>
            <p:ph idx="1" type="body"/>
          </p:nvPr>
        </p:nvSpPr>
        <p:spPr>
          <a:xfrm>
            <a:off x="1536325" y="1947150"/>
            <a:ext cx="9637800" cy="17364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200"/>
              </a:spcBef>
              <a:spcAft>
                <a:spcPts val="0"/>
              </a:spcAft>
              <a:buSzPts val="2200"/>
              <a:buAutoNum type="arabicPeriod"/>
            </a:pPr>
            <a:r>
              <a:rPr lang="ko-KR" sz="2200">
                <a:latin typeface="Do Hyeon"/>
                <a:ea typeface="Do Hyeon"/>
                <a:cs typeface="Do Hyeon"/>
                <a:sym typeface="Do Hyeon"/>
              </a:rPr>
              <a:t>자율성 : 인간의 개입 없이 스스로 의사결정을 내리고 작업을 수행</a:t>
            </a:r>
            <a:endParaRPr sz="2200">
              <a:latin typeface="Do Hyeon"/>
              <a:ea typeface="Do Hyeon"/>
              <a:cs typeface="Do Hyeon"/>
              <a:sym typeface="Do Hyeon"/>
            </a:endParaRPr>
          </a:p>
          <a:p>
            <a:pPr indent="-368300" lvl="0" marL="457200" rtl="0" algn="l">
              <a:lnSpc>
                <a:spcPct val="115000"/>
              </a:lnSpc>
              <a:spcBef>
                <a:spcPts val="0"/>
              </a:spcBef>
              <a:spcAft>
                <a:spcPts val="0"/>
              </a:spcAft>
              <a:buSzPts val="2200"/>
              <a:buAutoNum type="arabicPeriod"/>
            </a:pPr>
            <a:r>
              <a:rPr lang="ko-KR" sz="2200">
                <a:latin typeface="Do Hyeon"/>
                <a:ea typeface="Do Hyeon"/>
                <a:cs typeface="Do Hyeon"/>
                <a:sym typeface="Do Hyeon"/>
              </a:rPr>
              <a:t>환경 인식 : 센서 혹은 데이터 입력을 통해 환경 정보를 감지</a:t>
            </a:r>
            <a:endParaRPr sz="2200">
              <a:latin typeface="Do Hyeon"/>
              <a:ea typeface="Do Hyeon"/>
              <a:cs typeface="Do Hyeon"/>
              <a:sym typeface="Do Hyeon"/>
            </a:endParaRPr>
          </a:p>
          <a:p>
            <a:pPr indent="-368300" lvl="0" marL="457200" rtl="0" algn="l">
              <a:lnSpc>
                <a:spcPct val="115000"/>
              </a:lnSpc>
              <a:spcBef>
                <a:spcPts val="0"/>
              </a:spcBef>
              <a:spcAft>
                <a:spcPts val="0"/>
              </a:spcAft>
              <a:buSzPts val="2200"/>
              <a:buAutoNum type="arabicPeriod"/>
            </a:pPr>
            <a:r>
              <a:rPr lang="ko-KR" sz="2200">
                <a:latin typeface="Do Hyeon"/>
                <a:ea typeface="Do Hyeon"/>
                <a:cs typeface="Do Hyeon"/>
                <a:sym typeface="Do Hyeon"/>
              </a:rPr>
              <a:t>목표 지향성 : 사전 정의된 목표를 달성하기 위해 계획을 세우고 행동</a:t>
            </a:r>
            <a:endParaRPr sz="2200">
              <a:latin typeface="Do Hyeon"/>
              <a:ea typeface="Do Hyeon"/>
              <a:cs typeface="Do Hyeon"/>
              <a:sym typeface="Do Hyeon"/>
            </a:endParaRPr>
          </a:p>
          <a:p>
            <a:pPr indent="-368300" lvl="0" marL="457200" rtl="0" algn="l">
              <a:lnSpc>
                <a:spcPct val="115000"/>
              </a:lnSpc>
              <a:spcBef>
                <a:spcPts val="0"/>
              </a:spcBef>
              <a:spcAft>
                <a:spcPts val="0"/>
              </a:spcAft>
              <a:buSzPts val="2200"/>
              <a:buAutoNum type="arabicPeriod"/>
            </a:pPr>
            <a:r>
              <a:rPr lang="ko-KR" sz="2200">
                <a:latin typeface="Do Hyeon"/>
                <a:ea typeface="Do Hyeon"/>
                <a:cs typeface="Do Hyeon"/>
                <a:sym typeface="Do Hyeon"/>
              </a:rPr>
              <a:t>적응성 : 변화하는 환경에 따라 행동을 조정</a:t>
            </a:r>
            <a:endParaRPr sz="2200">
              <a:latin typeface="Do Hyeon"/>
              <a:ea typeface="Do Hyeon"/>
              <a:cs typeface="Do Hyeon"/>
              <a:sym typeface="Do Hyeon"/>
            </a:endParaRPr>
          </a:p>
          <a:p>
            <a:pPr indent="0" lvl="0" marL="0" rtl="0" algn="l">
              <a:lnSpc>
                <a:spcPct val="115000"/>
              </a:lnSpc>
              <a:spcBef>
                <a:spcPts val="1200"/>
              </a:spcBef>
              <a:spcAft>
                <a:spcPts val="0"/>
              </a:spcAft>
              <a:buNone/>
            </a:pPr>
            <a:r>
              <a:t/>
            </a:r>
            <a:endParaRPr sz="2200"/>
          </a:p>
          <a:p>
            <a:pPr indent="0" lvl="0" marL="0" rtl="0" algn="l">
              <a:lnSpc>
                <a:spcPct val="115000"/>
              </a:lnSpc>
              <a:spcBef>
                <a:spcPts val="1200"/>
              </a:spcBef>
              <a:spcAft>
                <a:spcPts val="0"/>
              </a:spcAft>
              <a:buNone/>
            </a:pPr>
            <a:r>
              <a:rPr lang="ko-KR" sz="2200">
                <a:latin typeface="Do Hyeon"/>
                <a:ea typeface="Do Hyeon"/>
                <a:cs typeface="Do Hyeon"/>
                <a:sym typeface="Do Hyeon"/>
              </a:rPr>
              <a:t>단 Agent의 활용 용도에 따라서 세부적인 특징은 다를 수 있음!</a:t>
            </a:r>
            <a:endParaRPr sz="2200">
              <a:latin typeface="Do Hyeon"/>
              <a:ea typeface="Do Hyeon"/>
              <a:cs typeface="Do Hyeon"/>
              <a:sym typeface="Do Hyeon"/>
            </a:endParaRPr>
          </a:p>
          <a:p>
            <a:pPr indent="-50800" lvl="0" marL="228600" rtl="0" algn="l">
              <a:spcBef>
                <a:spcPts val="1200"/>
              </a:spcBef>
              <a:spcAft>
                <a:spcPts val="0"/>
              </a:spcAft>
              <a:buClr>
                <a:schemeClr val="dk1"/>
              </a:buClr>
              <a:buSzPts val="1100"/>
              <a:buNone/>
            </a:pPr>
            <a:r>
              <a:t/>
            </a:r>
            <a:endParaRPr b="1" sz="1600"/>
          </a:p>
          <a:p>
            <a:pPr indent="-50800" lvl="0" marL="228600" rtl="0" algn="l">
              <a:lnSpc>
                <a:spcPct val="90000"/>
              </a:lnSpc>
              <a:spcBef>
                <a:spcPts val="0"/>
              </a:spcBef>
              <a:spcAft>
                <a:spcPts val="0"/>
              </a:spcAft>
              <a:buClr>
                <a:schemeClr val="dk1"/>
              </a:buClr>
              <a:buSzPts val="2800"/>
              <a:buNone/>
            </a:pPr>
            <a:r>
              <a:t/>
            </a:r>
            <a:endParaRPr b="1" sz="4000"/>
          </a:p>
        </p:txBody>
      </p:sp>
      <p:sp>
        <p:nvSpPr>
          <p:cNvPr id="104" name="Google Shape;104;g3196c12dea3_0_112"/>
          <p:cNvSpPr txBox="1"/>
          <p:nvPr>
            <p:ph idx="1" type="body"/>
          </p:nvPr>
        </p:nvSpPr>
        <p:spPr>
          <a:xfrm>
            <a:off x="704250" y="936325"/>
            <a:ext cx="5072100" cy="784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b="1" lang="ko-KR">
                <a:latin typeface="Do Hyeon"/>
                <a:ea typeface="Do Hyeon"/>
                <a:cs typeface="Do Hyeon"/>
                <a:sym typeface="Do Hyeon"/>
              </a:rPr>
              <a:t>Agent</a:t>
            </a:r>
            <a:endParaRPr b="1">
              <a:latin typeface="Do Hyeon"/>
              <a:ea typeface="Do Hyeon"/>
              <a:cs typeface="Do Hyeon"/>
              <a:sym typeface="Do Hyeon"/>
            </a:endParaRPr>
          </a:p>
        </p:txBody>
      </p:sp>
      <p:sp>
        <p:nvSpPr>
          <p:cNvPr id="105" name="Google Shape;105;g3196c12dea3_0_112"/>
          <p:cNvSpPr/>
          <p:nvPr/>
        </p:nvSpPr>
        <p:spPr>
          <a:xfrm>
            <a:off x="4678250" y="2696775"/>
            <a:ext cx="2201100" cy="45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g3196c12dea3_0_112"/>
          <p:cNvSpPr/>
          <p:nvPr/>
        </p:nvSpPr>
        <p:spPr>
          <a:xfrm>
            <a:off x="4678250" y="1947150"/>
            <a:ext cx="1626900" cy="45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g3196c12dea3_0_112"/>
          <p:cNvSpPr txBox="1"/>
          <p:nvPr/>
        </p:nvSpPr>
        <p:spPr>
          <a:xfrm>
            <a:off x="8168875" y="5615075"/>
            <a:ext cx="3624000" cy="7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참고 논문 : </a:t>
            </a:r>
            <a:r>
              <a:rPr lang="ko-KR" sz="1500" u="sng">
                <a:solidFill>
                  <a:schemeClr val="dk1"/>
                </a:solidFill>
                <a:latin typeface="Do Hyeon"/>
                <a:ea typeface="Do Hyeon"/>
                <a:cs typeface="Do Hyeon"/>
                <a:sym typeface="Do Hyeon"/>
                <a:hlinkClick r:id="rId4">
                  <a:extLst>
                    <a:ext uri="{A12FA001-AC4F-418D-AE19-62706E023703}">
                      <ahyp:hlinkClr val="tx"/>
                    </a:ext>
                  </a:extLst>
                </a:hlinkClick>
              </a:rPr>
              <a:t>Weyns et al., 2019</a:t>
            </a:r>
            <a:endParaRPr sz="1500">
              <a:solidFill>
                <a:schemeClr val="dk1"/>
              </a:solidFill>
              <a:latin typeface="Do Hyeon"/>
              <a:ea typeface="Do Hyeon"/>
              <a:cs typeface="Do Hyeon"/>
              <a:sym typeface="Do Hyeon"/>
            </a:endParaRPr>
          </a:p>
        </p:txBody>
      </p:sp>
      <p:sp>
        <p:nvSpPr>
          <p:cNvPr id="108" name="Google Shape;108;g3196c12dea3_0_112"/>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g31a7bd57ab1_0_69"/>
          <p:cNvSpPr/>
          <p:nvPr/>
        </p:nvSpPr>
        <p:spPr>
          <a:xfrm>
            <a:off x="-28576" y="-157163"/>
            <a:ext cx="12544500" cy="7172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g31a7bd57ab1_0_69"/>
          <p:cNvSpPr txBox="1"/>
          <p:nvPr/>
        </p:nvSpPr>
        <p:spPr>
          <a:xfrm>
            <a:off x="1495425" y="3068810"/>
            <a:ext cx="9201300" cy="7203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lt1"/>
              </a:buClr>
              <a:buSzPts val="4500"/>
              <a:buFont typeface="Arial"/>
              <a:buNone/>
            </a:pPr>
            <a:r>
              <a:rPr lang="ko-KR" sz="4500">
                <a:solidFill>
                  <a:schemeClr val="lt1"/>
                </a:solidFill>
                <a:latin typeface="Do Hyeon"/>
                <a:ea typeface="Do Hyeon"/>
                <a:cs typeface="Do Hyeon"/>
                <a:sym typeface="Do Hyeon"/>
              </a:rPr>
              <a:t>"</a:t>
            </a:r>
            <a:r>
              <a:rPr lang="ko-KR" sz="4500">
                <a:solidFill>
                  <a:schemeClr val="lt1"/>
                </a:solidFill>
                <a:latin typeface="Do Hyeon"/>
                <a:ea typeface="Do Hyeon"/>
                <a:cs typeface="Do Hyeon"/>
                <a:sym typeface="Do Hyeon"/>
              </a:rPr>
              <a:t>그럼</a:t>
            </a:r>
            <a:r>
              <a:rPr lang="ko-KR" sz="4500">
                <a:solidFill>
                  <a:schemeClr val="lt1"/>
                </a:solidFill>
                <a:latin typeface="Do Hyeon"/>
                <a:ea typeface="Do Hyeon"/>
                <a:cs typeface="Do Hyeon"/>
                <a:sym typeface="Do Hyeon"/>
              </a:rPr>
              <a:t> </a:t>
            </a:r>
            <a:r>
              <a:rPr lang="ko-KR" sz="4500">
                <a:solidFill>
                  <a:srgbClr val="FEE500"/>
                </a:solidFill>
                <a:latin typeface="Do Hyeon"/>
                <a:ea typeface="Do Hyeon"/>
                <a:cs typeface="Do Hyeon"/>
                <a:sym typeface="Do Hyeon"/>
              </a:rPr>
              <a:t>멀티 에이전트 시스템</a:t>
            </a:r>
            <a:r>
              <a:rPr lang="ko-KR" sz="4500">
                <a:solidFill>
                  <a:schemeClr val="lt1"/>
                </a:solidFill>
                <a:latin typeface="Do Hyeon"/>
                <a:ea typeface="Do Hyeon"/>
                <a:cs typeface="Do Hyeon"/>
                <a:sym typeface="Do Hyeon"/>
              </a:rPr>
              <a:t>은 뭐에요</a:t>
            </a:r>
            <a:r>
              <a:rPr lang="ko-KR" sz="4500">
                <a:solidFill>
                  <a:schemeClr val="lt1"/>
                </a:solidFill>
                <a:latin typeface="Do Hyeon"/>
                <a:ea typeface="Do Hyeon"/>
                <a:cs typeface="Do Hyeon"/>
                <a:sym typeface="Do Hyeon"/>
              </a:rPr>
              <a:t>?”</a:t>
            </a:r>
            <a:endParaRPr sz="4500">
              <a:solidFill>
                <a:schemeClr val="lt1"/>
              </a:solidFill>
              <a:latin typeface="Do Hyeon"/>
              <a:ea typeface="Do Hyeon"/>
              <a:cs typeface="Do Hyeon"/>
              <a:sym typeface="Do Hye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19" name="Shape 119"/>
        <p:cNvGrpSpPr/>
        <p:nvPr/>
      </p:nvGrpSpPr>
      <p:grpSpPr>
        <a:xfrm>
          <a:off x="0" y="0"/>
          <a:ext cx="0" cy="0"/>
          <a:chOff x="0" y="0"/>
          <a:chExt cx="0" cy="0"/>
        </a:xfrm>
      </p:grpSpPr>
      <p:sp>
        <p:nvSpPr>
          <p:cNvPr id="120" name="Google Shape;120;g3196c12dea3_0_105"/>
          <p:cNvSpPr txBox="1"/>
          <p:nvPr>
            <p:ph idx="1" type="body"/>
          </p:nvPr>
        </p:nvSpPr>
        <p:spPr>
          <a:xfrm>
            <a:off x="1595500" y="1609875"/>
            <a:ext cx="8159400" cy="173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i="1" lang="ko-KR">
                <a:latin typeface="Do Hyeon"/>
                <a:ea typeface="Do Hyeon"/>
                <a:cs typeface="Do Hyeon"/>
                <a:sym typeface="Do Hyeon"/>
              </a:rPr>
              <a:t>정의 </a:t>
            </a:r>
            <a:endParaRPr i="1">
              <a:latin typeface="Do Hyeon"/>
              <a:ea typeface="Do Hyeon"/>
              <a:cs typeface="Do Hyeon"/>
              <a:sym typeface="Do Hyeon"/>
            </a:endParaRPr>
          </a:p>
          <a:p>
            <a:pPr indent="0" lvl="0" marL="0" rtl="0" algn="l">
              <a:lnSpc>
                <a:spcPct val="115000"/>
              </a:lnSpc>
              <a:spcBef>
                <a:spcPts val="1200"/>
              </a:spcBef>
              <a:spcAft>
                <a:spcPts val="0"/>
              </a:spcAft>
              <a:buNone/>
            </a:pPr>
            <a:r>
              <a:rPr lang="ko-KR" sz="2200">
                <a:latin typeface="Do Hyeon"/>
                <a:ea typeface="Do Hyeon"/>
                <a:cs typeface="Do Hyeon"/>
                <a:sym typeface="Do Hyeon"/>
              </a:rPr>
              <a:t>여러 언어 모델이 협업하여 작업을 분담하고 공동의 목표를 달성하기 위해 자율적으로 프로세스를 실행하는 시스템</a:t>
            </a:r>
            <a:endParaRPr sz="2200">
              <a:latin typeface="Do Hyeon"/>
              <a:ea typeface="Do Hyeon"/>
              <a:cs typeface="Do Hyeon"/>
              <a:sym typeface="Do Hyeon"/>
            </a:endParaRPr>
          </a:p>
          <a:p>
            <a:pPr indent="0" lvl="0" marL="0" rtl="0" algn="l">
              <a:lnSpc>
                <a:spcPct val="115000"/>
              </a:lnSpc>
              <a:spcBef>
                <a:spcPts val="1200"/>
              </a:spcBef>
              <a:spcAft>
                <a:spcPts val="1200"/>
              </a:spcAft>
              <a:buNone/>
            </a:pPr>
            <a:r>
              <a:rPr i="1" lang="ko-KR">
                <a:latin typeface="Do Hyeon"/>
                <a:ea typeface="Do Hyeon"/>
                <a:cs typeface="Do Hyeon"/>
                <a:sym typeface="Do Hyeon"/>
              </a:rPr>
              <a:t>특징</a:t>
            </a:r>
            <a:endParaRPr i="1">
              <a:latin typeface="Do Hyeon"/>
              <a:ea typeface="Do Hyeon"/>
              <a:cs typeface="Do Hyeon"/>
              <a:sym typeface="Do Hyeon"/>
            </a:endParaRPr>
          </a:p>
        </p:txBody>
      </p:sp>
      <p:sp>
        <p:nvSpPr>
          <p:cNvPr id="121" name="Google Shape;121;g3196c12dea3_0_105"/>
          <p:cNvSpPr txBox="1"/>
          <p:nvPr>
            <p:ph idx="1" type="body"/>
          </p:nvPr>
        </p:nvSpPr>
        <p:spPr>
          <a:xfrm>
            <a:off x="704250" y="936325"/>
            <a:ext cx="5072100" cy="784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lang="ko-KR">
                <a:latin typeface="Do Hyeon"/>
                <a:ea typeface="Do Hyeon"/>
                <a:cs typeface="Do Hyeon"/>
                <a:sym typeface="Do Hyeon"/>
              </a:rPr>
              <a:t>Multi Agent System의 정의 및 특징</a:t>
            </a:r>
            <a:endParaRPr>
              <a:latin typeface="Do Hyeon"/>
              <a:ea typeface="Do Hyeon"/>
              <a:cs typeface="Do Hyeon"/>
              <a:sym typeface="Do Hyeon"/>
            </a:endParaRPr>
          </a:p>
        </p:txBody>
      </p:sp>
      <p:sp>
        <p:nvSpPr>
          <p:cNvPr id="122" name="Google Shape;122;g3196c12dea3_0_105"/>
          <p:cNvSpPr txBox="1"/>
          <p:nvPr>
            <p:ph idx="1" type="body"/>
          </p:nvPr>
        </p:nvSpPr>
        <p:spPr>
          <a:xfrm>
            <a:off x="1595500" y="4044150"/>
            <a:ext cx="8159400" cy="17364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200"/>
              </a:spcBef>
              <a:spcAft>
                <a:spcPts val="0"/>
              </a:spcAft>
              <a:buSzPts val="2200"/>
              <a:buAutoNum type="arabicPeriod"/>
            </a:pPr>
            <a:r>
              <a:rPr lang="ko-KR" sz="2200">
                <a:latin typeface="Do Hyeon"/>
                <a:ea typeface="Do Hyeon"/>
                <a:cs typeface="Do Hyeon"/>
                <a:sym typeface="Do Hyeon"/>
              </a:rPr>
              <a:t>자율성 : 각 에이전트는 독립적으로 의사결정 가능</a:t>
            </a:r>
            <a:endParaRPr sz="2200">
              <a:latin typeface="Do Hyeon"/>
              <a:ea typeface="Do Hyeon"/>
              <a:cs typeface="Do Hyeon"/>
              <a:sym typeface="Do Hyeon"/>
            </a:endParaRPr>
          </a:p>
          <a:p>
            <a:pPr indent="-368300" lvl="0" marL="457200" rtl="0" algn="l">
              <a:lnSpc>
                <a:spcPct val="115000"/>
              </a:lnSpc>
              <a:spcBef>
                <a:spcPts val="0"/>
              </a:spcBef>
              <a:spcAft>
                <a:spcPts val="0"/>
              </a:spcAft>
              <a:buSzPts val="2200"/>
              <a:buAutoNum type="arabicPeriod"/>
            </a:pPr>
            <a:r>
              <a:rPr lang="ko-KR" sz="2200">
                <a:latin typeface="Do Hyeon"/>
                <a:ea typeface="Do Hyeon"/>
                <a:cs typeface="Do Hyeon"/>
                <a:sym typeface="Do Hyeon"/>
              </a:rPr>
              <a:t>협력 : 서로 데이터를 공유하고 협력하여 목표를 달성</a:t>
            </a:r>
            <a:endParaRPr sz="2200">
              <a:latin typeface="Do Hyeon"/>
              <a:ea typeface="Do Hyeon"/>
              <a:cs typeface="Do Hyeon"/>
              <a:sym typeface="Do Hyeon"/>
            </a:endParaRPr>
          </a:p>
          <a:p>
            <a:pPr indent="-368300" lvl="0" marL="457200" rtl="0" algn="l">
              <a:lnSpc>
                <a:spcPct val="115000"/>
              </a:lnSpc>
              <a:spcBef>
                <a:spcPts val="0"/>
              </a:spcBef>
              <a:spcAft>
                <a:spcPts val="0"/>
              </a:spcAft>
              <a:buSzPts val="2200"/>
              <a:buAutoNum type="arabicPeriod"/>
            </a:pPr>
            <a:r>
              <a:rPr lang="ko-KR" sz="2200">
                <a:latin typeface="Do Hyeon"/>
                <a:ea typeface="Do Hyeon"/>
                <a:cs typeface="Do Hyeon"/>
                <a:sym typeface="Do Hyeon"/>
              </a:rPr>
              <a:t>분산성 : 단일 시스템이 아닌 여러 에이전트가 복잡한 작업을 분담</a:t>
            </a:r>
            <a:endParaRPr sz="2200">
              <a:latin typeface="Do Hyeon"/>
              <a:ea typeface="Do Hyeon"/>
              <a:cs typeface="Do Hyeon"/>
              <a:sym typeface="Do Hyeon"/>
            </a:endParaRPr>
          </a:p>
          <a:p>
            <a:pPr indent="-50800" lvl="0" marL="228600" rtl="0" algn="l">
              <a:lnSpc>
                <a:spcPct val="90000"/>
              </a:lnSpc>
              <a:spcBef>
                <a:spcPts val="1200"/>
              </a:spcBef>
              <a:spcAft>
                <a:spcPts val="0"/>
              </a:spcAft>
              <a:buClr>
                <a:schemeClr val="dk1"/>
              </a:buClr>
              <a:buSzPts val="2800"/>
              <a:buNone/>
            </a:pPr>
            <a:r>
              <a:t/>
            </a:r>
            <a:endParaRPr b="1" sz="4000"/>
          </a:p>
        </p:txBody>
      </p:sp>
      <p:sp>
        <p:nvSpPr>
          <p:cNvPr id="123" name="Google Shape;123;g3196c12dea3_0_105"/>
          <p:cNvSpPr/>
          <p:nvPr/>
        </p:nvSpPr>
        <p:spPr>
          <a:xfrm>
            <a:off x="3384375" y="2249625"/>
            <a:ext cx="4578900" cy="45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g3196c12dea3_0_105"/>
          <p:cNvSpPr txBox="1"/>
          <p:nvPr/>
        </p:nvSpPr>
        <p:spPr>
          <a:xfrm>
            <a:off x="7381650" y="5942975"/>
            <a:ext cx="44112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참고 논문 : </a:t>
            </a:r>
            <a:r>
              <a:rPr lang="ko-KR" sz="1500" u="sng">
                <a:solidFill>
                  <a:schemeClr val="dk1"/>
                </a:solidFill>
                <a:latin typeface="Do Hyeon"/>
                <a:ea typeface="Do Hyeon"/>
                <a:cs typeface="Do Hyeon"/>
                <a:sym typeface="Do Hyeon"/>
                <a:hlinkClick r:id="rId5">
                  <a:extLst>
                    <a:ext uri="{A12FA001-AC4F-418D-AE19-62706E023703}">
                      <ahyp:hlinkClr val="tx"/>
                    </a:ext>
                  </a:extLst>
                </a:hlinkClick>
              </a:rPr>
              <a:t>Weyns et al., 2019</a:t>
            </a:r>
            <a:r>
              <a:rPr lang="ko-KR" sz="1500">
                <a:solidFill>
                  <a:schemeClr val="dk1"/>
                </a:solidFill>
                <a:latin typeface="Do Hyeon"/>
                <a:ea typeface="Do Hyeon"/>
                <a:cs typeface="Do Hyeon"/>
                <a:sym typeface="Do Hyeon"/>
              </a:rPr>
              <a:t>, </a:t>
            </a:r>
            <a:r>
              <a:rPr lang="ko-KR" sz="1500" u="sng">
                <a:solidFill>
                  <a:schemeClr val="dk1"/>
                </a:solidFill>
                <a:latin typeface="Do Hyeon"/>
                <a:ea typeface="Do Hyeon"/>
                <a:cs typeface="Do Hyeon"/>
                <a:sym typeface="Do Hyeon"/>
                <a:hlinkClick r:id="rId6">
                  <a:extLst>
                    <a:ext uri="{A12FA001-AC4F-418D-AE19-62706E023703}">
                      <ahyp:hlinkClr val="tx"/>
                    </a:ext>
                  </a:extLst>
                </a:hlinkClick>
              </a:rPr>
              <a:t>Gao et al., 2024</a:t>
            </a:r>
            <a:endParaRPr sz="1500">
              <a:solidFill>
                <a:schemeClr val="dk1"/>
              </a:solidFill>
              <a:latin typeface="Do Hyeon"/>
              <a:ea typeface="Do Hyeon"/>
              <a:cs typeface="Do Hyeon"/>
              <a:sym typeface="Do Hyeon"/>
            </a:endParaRPr>
          </a:p>
        </p:txBody>
      </p:sp>
      <p:sp>
        <p:nvSpPr>
          <p:cNvPr id="125" name="Google Shape;125;g3196c12dea3_0_105"/>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g3196c12dea3_0_124"/>
          <p:cNvSpPr txBox="1"/>
          <p:nvPr>
            <p:ph idx="1" type="body"/>
          </p:nvPr>
        </p:nvSpPr>
        <p:spPr>
          <a:xfrm>
            <a:off x="704250" y="936325"/>
            <a:ext cx="5072100" cy="784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b="1" lang="ko-KR">
                <a:latin typeface="Do Hyeon"/>
                <a:ea typeface="Do Hyeon"/>
                <a:cs typeface="Do Hyeon"/>
                <a:sym typeface="Do Hyeon"/>
              </a:rPr>
              <a:t>특징 비교</a:t>
            </a:r>
            <a:endParaRPr b="1">
              <a:latin typeface="Do Hyeon"/>
              <a:ea typeface="Do Hyeon"/>
              <a:cs typeface="Do Hyeon"/>
              <a:sym typeface="Do Hyeon"/>
            </a:endParaRPr>
          </a:p>
        </p:txBody>
      </p:sp>
      <p:graphicFrame>
        <p:nvGraphicFramePr>
          <p:cNvPr id="131" name="Google Shape;131;g3196c12dea3_0_124"/>
          <p:cNvGraphicFramePr/>
          <p:nvPr/>
        </p:nvGraphicFramePr>
        <p:xfrm>
          <a:off x="838775" y="1721125"/>
          <a:ext cx="3000000" cy="3000000"/>
        </p:xfrm>
        <a:graphic>
          <a:graphicData uri="http://schemas.openxmlformats.org/drawingml/2006/table">
            <a:tbl>
              <a:tblPr>
                <a:noFill/>
                <a:tableStyleId>{E7FEE4AA-8FB5-445F-894F-A09553920786}</a:tableStyleId>
              </a:tblPr>
              <a:tblGrid>
                <a:gridCol w="1107450"/>
                <a:gridCol w="3059850"/>
                <a:gridCol w="3059850"/>
                <a:gridCol w="3059850"/>
              </a:tblGrid>
              <a:tr h="728425">
                <a:tc>
                  <a:txBody>
                    <a:bodyPr/>
                    <a:lstStyle/>
                    <a:p>
                      <a:pPr indent="0" lvl="0" marL="0" rtl="0" algn="ctr">
                        <a:spcBef>
                          <a:spcPts val="0"/>
                        </a:spcBef>
                        <a:spcAft>
                          <a:spcPts val="0"/>
                        </a:spcAft>
                        <a:buNone/>
                      </a:pPr>
                      <a:r>
                        <a:rPr lang="ko-KR" sz="2200">
                          <a:latin typeface="Do Hyeon"/>
                          <a:ea typeface="Do Hyeon"/>
                          <a:cs typeface="Do Hyeon"/>
                          <a:sym typeface="Do Hyeon"/>
                        </a:rPr>
                        <a:t>특징</a:t>
                      </a:r>
                      <a:endParaRPr sz="2200">
                        <a:latin typeface="Do Hyeon"/>
                        <a:ea typeface="Do Hyeon"/>
                        <a:cs typeface="Do Hyeon"/>
                        <a:sym typeface="Do Hyeon"/>
                      </a:endParaRPr>
                    </a:p>
                  </a:txBody>
                  <a:tcPr marT="91425" marB="91425" marR="91425" marL="91425" anchor="ctr">
                    <a:solidFill>
                      <a:srgbClr val="FFE599"/>
                    </a:solidFill>
                  </a:tcPr>
                </a:tc>
                <a:tc>
                  <a:txBody>
                    <a:bodyPr/>
                    <a:lstStyle/>
                    <a:p>
                      <a:pPr indent="0" lvl="0" marL="0" rtl="0" algn="ctr">
                        <a:spcBef>
                          <a:spcPts val="0"/>
                        </a:spcBef>
                        <a:spcAft>
                          <a:spcPts val="0"/>
                        </a:spcAft>
                        <a:buNone/>
                      </a:pPr>
                      <a:r>
                        <a:rPr lang="ko-KR" sz="2200">
                          <a:latin typeface="Do Hyeon"/>
                          <a:ea typeface="Do Hyeon"/>
                          <a:cs typeface="Do Hyeon"/>
                          <a:sym typeface="Do Hyeon"/>
                        </a:rPr>
                        <a:t>GPT(LLM)</a:t>
                      </a:r>
                      <a:endParaRPr sz="2200">
                        <a:latin typeface="Do Hyeon"/>
                        <a:ea typeface="Do Hyeon"/>
                        <a:cs typeface="Do Hyeon"/>
                        <a:sym typeface="Do Hyeon"/>
                      </a:endParaRPr>
                    </a:p>
                  </a:txBody>
                  <a:tcPr marT="91425" marB="91425" marR="91425" marL="91425" anchor="ctr">
                    <a:solidFill>
                      <a:srgbClr val="FFE599"/>
                    </a:solidFill>
                  </a:tcPr>
                </a:tc>
                <a:tc>
                  <a:txBody>
                    <a:bodyPr/>
                    <a:lstStyle/>
                    <a:p>
                      <a:pPr indent="0" lvl="0" marL="0" rtl="0" algn="ctr">
                        <a:spcBef>
                          <a:spcPts val="0"/>
                        </a:spcBef>
                        <a:spcAft>
                          <a:spcPts val="0"/>
                        </a:spcAft>
                        <a:buNone/>
                      </a:pPr>
                      <a:r>
                        <a:rPr lang="ko-KR" sz="2200">
                          <a:latin typeface="Do Hyeon"/>
                          <a:ea typeface="Do Hyeon"/>
                          <a:cs typeface="Do Hyeon"/>
                          <a:sym typeface="Do Hyeon"/>
                        </a:rPr>
                        <a:t>AI Agent</a:t>
                      </a:r>
                      <a:endParaRPr sz="2200">
                        <a:latin typeface="Do Hyeon"/>
                        <a:ea typeface="Do Hyeon"/>
                        <a:cs typeface="Do Hyeon"/>
                        <a:sym typeface="Do Hyeon"/>
                      </a:endParaRPr>
                    </a:p>
                  </a:txBody>
                  <a:tcPr marT="91425" marB="91425" marR="91425" marL="91425" anchor="ctr">
                    <a:solidFill>
                      <a:srgbClr val="FFE599"/>
                    </a:solidFill>
                  </a:tcPr>
                </a:tc>
                <a:tc>
                  <a:txBody>
                    <a:bodyPr/>
                    <a:lstStyle/>
                    <a:p>
                      <a:pPr indent="0" lvl="0" marL="0" rtl="0" algn="ctr">
                        <a:spcBef>
                          <a:spcPts val="0"/>
                        </a:spcBef>
                        <a:spcAft>
                          <a:spcPts val="0"/>
                        </a:spcAft>
                        <a:buNone/>
                      </a:pPr>
                      <a:r>
                        <a:rPr lang="ko-KR" sz="2200">
                          <a:latin typeface="Do Hyeon"/>
                          <a:ea typeface="Do Hyeon"/>
                          <a:cs typeface="Do Hyeon"/>
                          <a:sym typeface="Do Hyeon"/>
                        </a:rPr>
                        <a:t>MAS</a:t>
                      </a:r>
                      <a:endParaRPr sz="2200">
                        <a:latin typeface="Do Hyeon"/>
                        <a:ea typeface="Do Hyeon"/>
                        <a:cs typeface="Do Hyeon"/>
                        <a:sym typeface="Do Hyeon"/>
                      </a:endParaRPr>
                    </a:p>
                  </a:txBody>
                  <a:tcPr marT="91425" marB="91425" marR="91425" marL="91425" anchor="ctr">
                    <a:solidFill>
                      <a:srgbClr val="FFE599"/>
                    </a:solidFill>
                  </a:tcPr>
                </a:tc>
              </a:tr>
              <a:tr h="642625">
                <a:tc>
                  <a:txBody>
                    <a:bodyPr/>
                    <a:lstStyle/>
                    <a:p>
                      <a:pPr indent="0" lvl="0" marL="0" rtl="0" algn="ctr">
                        <a:spcBef>
                          <a:spcPts val="0"/>
                        </a:spcBef>
                        <a:spcAft>
                          <a:spcPts val="0"/>
                        </a:spcAft>
                        <a:buNone/>
                      </a:pPr>
                      <a:r>
                        <a:rPr lang="ko-KR" sz="2200">
                          <a:latin typeface="Do Hyeon"/>
                          <a:ea typeface="Do Hyeon"/>
                          <a:cs typeface="Do Hyeon"/>
                          <a:sym typeface="Do Hyeon"/>
                        </a:rPr>
                        <a:t>정의</a:t>
                      </a:r>
                      <a:endParaRPr sz="2200">
                        <a:latin typeface="Do Hyeon"/>
                        <a:ea typeface="Do Hyeon"/>
                        <a:cs typeface="Do Hyeon"/>
                        <a:sym typeface="Do Hyeon"/>
                      </a:endParaRPr>
                    </a:p>
                  </a:txBody>
                  <a:tcPr marT="91425" marB="91425" marR="91425" marL="91425" anchor="ctr">
                    <a:solidFill>
                      <a:srgbClr val="FFF2CC"/>
                    </a:solidFill>
                  </a:tcPr>
                </a:tc>
                <a:tc>
                  <a:txBody>
                    <a:bodyPr/>
                    <a:lstStyle/>
                    <a:p>
                      <a:pPr indent="0" lvl="0" marL="0" rtl="0" algn="ctr">
                        <a:spcBef>
                          <a:spcPts val="0"/>
                        </a:spcBef>
                        <a:spcAft>
                          <a:spcPts val="0"/>
                        </a:spcAft>
                        <a:buNone/>
                      </a:pPr>
                      <a:r>
                        <a:rPr lang="ko-KR" sz="2200">
                          <a:latin typeface="Do Hyeon"/>
                          <a:ea typeface="Do Hyeon"/>
                          <a:cs typeface="Do Hyeon"/>
                          <a:sym typeface="Do Hyeon"/>
                        </a:rPr>
                        <a:t>언어 모델</a:t>
                      </a:r>
                      <a:endParaRPr sz="2200">
                        <a:latin typeface="Do Hyeon"/>
                        <a:ea typeface="Do Hyeon"/>
                        <a:cs typeface="Do Hyeon"/>
                        <a:sym typeface="Do Hyeon"/>
                      </a:endParaRPr>
                    </a:p>
                  </a:txBody>
                  <a:tcPr marT="91425" marB="91425" marR="91425" marL="91425" anchor="ctr"/>
                </a:tc>
                <a:tc>
                  <a:txBody>
                    <a:bodyPr/>
                    <a:lstStyle/>
                    <a:p>
                      <a:pPr indent="0" lvl="0" marL="0" rtl="0" algn="ctr">
                        <a:spcBef>
                          <a:spcPts val="0"/>
                        </a:spcBef>
                        <a:spcAft>
                          <a:spcPts val="0"/>
                        </a:spcAft>
                        <a:buNone/>
                      </a:pPr>
                      <a:r>
                        <a:rPr lang="ko-KR" sz="2200">
                          <a:latin typeface="Do Hyeon"/>
                          <a:ea typeface="Do Hyeon"/>
                          <a:cs typeface="Do Hyeon"/>
                          <a:sym typeface="Do Hyeon"/>
                        </a:rPr>
                        <a:t>자율 시스템</a:t>
                      </a:r>
                      <a:endParaRPr sz="2200">
                        <a:latin typeface="Do Hyeon"/>
                        <a:ea typeface="Do Hyeon"/>
                        <a:cs typeface="Do Hyeon"/>
                        <a:sym typeface="Do Hyeon"/>
                      </a:endParaRPr>
                    </a:p>
                  </a:txBody>
                  <a:tcPr marT="91425" marB="91425" marR="91425" marL="91425" anchor="ctr"/>
                </a:tc>
                <a:tc>
                  <a:txBody>
                    <a:bodyPr/>
                    <a:lstStyle/>
                    <a:p>
                      <a:pPr indent="0" lvl="0" marL="0" rtl="0" algn="ctr">
                        <a:spcBef>
                          <a:spcPts val="0"/>
                        </a:spcBef>
                        <a:spcAft>
                          <a:spcPts val="0"/>
                        </a:spcAft>
                        <a:buNone/>
                      </a:pPr>
                      <a:r>
                        <a:rPr lang="ko-KR" sz="2200">
                          <a:latin typeface="Do Hyeon"/>
                          <a:ea typeface="Do Hyeon"/>
                          <a:cs typeface="Do Hyeon"/>
                          <a:sym typeface="Do Hyeon"/>
                        </a:rPr>
                        <a:t>협력적 다중 에이전트 시스템</a:t>
                      </a:r>
                      <a:endParaRPr sz="2200">
                        <a:latin typeface="Do Hyeon"/>
                        <a:ea typeface="Do Hyeon"/>
                        <a:cs typeface="Do Hyeon"/>
                        <a:sym typeface="Do Hyeon"/>
                      </a:endParaRPr>
                    </a:p>
                  </a:txBody>
                  <a:tcPr marT="91425" marB="91425" marR="91425" marL="91425" anchor="ctr"/>
                </a:tc>
              </a:tr>
              <a:tr h="642625">
                <a:tc>
                  <a:txBody>
                    <a:bodyPr/>
                    <a:lstStyle/>
                    <a:p>
                      <a:pPr indent="0" lvl="0" marL="0" rtl="0" algn="ctr">
                        <a:spcBef>
                          <a:spcPts val="0"/>
                        </a:spcBef>
                        <a:spcAft>
                          <a:spcPts val="0"/>
                        </a:spcAft>
                        <a:buNone/>
                      </a:pPr>
                      <a:r>
                        <a:rPr lang="ko-KR" sz="2200">
                          <a:latin typeface="Do Hyeon"/>
                          <a:ea typeface="Do Hyeon"/>
                          <a:cs typeface="Do Hyeon"/>
                          <a:sym typeface="Do Hyeon"/>
                        </a:rPr>
                        <a:t>목표</a:t>
                      </a:r>
                      <a:endParaRPr sz="2200">
                        <a:latin typeface="Do Hyeon"/>
                        <a:ea typeface="Do Hyeon"/>
                        <a:cs typeface="Do Hyeon"/>
                        <a:sym typeface="Do Hyeon"/>
                      </a:endParaRPr>
                    </a:p>
                  </a:txBody>
                  <a:tcPr marT="91425" marB="91425" marR="91425" marL="91425" anchor="ctr">
                    <a:solidFill>
                      <a:srgbClr val="FFF2CC"/>
                    </a:solidFill>
                  </a:tcPr>
                </a:tc>
                <a:tc>
                  <a:txBody>
                    <a:bodyPr/>
                    <a:lstStyle/>
                    <a:p>
                      <a:pPr indent="0" lvl="0" marL="0" rtl="0" algn="ctr">
                        <a:spcBef>
                          <a:spcPts val="0"/>
                        </a:spcBef>
                        <a:spcAft>
                          <a:spcPts val="0"/>
                        </a:spcAft>
                        <a:buNone/>
                      </a:pPr>
                      <a:r>
                        <a:rPr lang="ko-KR" sz="2200">
                          <a:latin typeface="Do Hyeon"/>
                          <a:ea typeface="Do Hyeon"/>
                          <a:cs typeface="Do Hyeon"/>
                          <a:sym typeface="Do Hyeon"/>
                        </a:rPr>
                        <a:t>언어 생성 및 이해</a:t>
                      </a:r>
                      <a:endParaRPr sz="2200">
                        <a:latin typeface="Do Hyeon"/>
                        <a:ea typeface="Do Hyeon"/>
                        <a:cs typeface="Do Hyeon"/>
                        <a:sym typeface="Do Hyeon"/>
                      </a:endParaRPr>
                    </a:p>
                  </a:txBody>
                  <a:tcPr marT="91425" marB="91425" marR="91425" marL="91425" anchor="ctr"/>
                </a:tc>
                <a:tc>
                  <a:txBody>
                    <a:bodyPr/>
                    <a:lstStyle/>
                    <a:p>
                      <a:pPr indent="0" lvl="0" marL="0" rtl="0" algn="ctr">
                        <a:spcBef>
                          <a:spcPts val="0"/>
                        </a:spcBef>
                        <a:spcAft>
                          <a:spcPts val="0"/>
                        </a:spcAft>
                        <a:buNone/>
                      </a:pPr>
                      <a:r>
                        <a:rPr lang="ko-KR" sz="2200">
                          <a:latin typeface="Do Hyeon"/>
                          <a:ea typeface="Do Hyeon"/>
                          <a:cs typeface="Do Hyeon"/>
                          <a:sym typeface="Do Hyeon"/>
                        </a:rPr>
                        <a:t>특정 작업</a:t>
                      </a:r>
                      <a:endParaRPr sz="2200">
                        <a:latin typeface="Do Hyeon"/>
                        <a:ea typeface="Do Hyeon"/>
                        <a:cs typeface="Do Hyeon"/>
                        <a:sym typeface="Do Hyeon"/>
                      </a:endParaRPr>
                    </a:p>
                  </a:txBody>
                  <a:tcPr marT="91425" marB="91425" marR="91425" marL="91425" anchor="ctr"/>
                </a:tc>
                <a:tc>
                  <a:txBody>
                    <a:bodyPr/>
                    <a:lstStyle/>
                    <a:p>
                      <a:pPr indent="0" lvl="0" marL="0" rtl="0" algn="ctr">
                        <a:spcBef>
                          <a:spcPts val="0"/>
                        </a:spcBef>
                        <a:spcAft>
                          <a:spcPts val="0"/>
                        </a:spcAft>
                        <a:buNone/>
                      </a:pPr>
                      <a:r>
                        <a:rPr lang="ko-KR" sz="2200">
                          <a:latin typeface="Do Hyeon"/>
                          <a:ea typeface="Do Hyeon"/>
                          <a:cs typeface="Do Hyeon"/>
                          <a:sym typeface="Do Hyeon"/>
                        </a:rPr>
                        <a:t>복잡한 문제 해결</a:t>
                      </a:r>
                      <a:endParaRPr sz="2200">
                        <a:latin typeface="Do Hyeon"/>
                        <a:ea typeface="Do Hyeon"/>
                        <a:cs typeface="Do Hyeon"/>
                        <a:sym typeface="Do Hyeon"/>
                      </a:endParaRPr>
                    </a:p>
                  </a:txBody>
                  <a:tcPr marT="91425" marB="91425" marR="91425" marL="91425" anchor="ctr"/>
                </a:tc>
              </a:tr>
              <a:tr h="642625">
                <a:tc>
                  <a:txBody>
                    <a:bodyPr/>
                    <a:lstStyle/>
                    <a:p>
                      <a:pPr indent="0" lvl="0" marL="0" rtl="0" algn="ctr">
                        <a:spcBef>
                          <a:spcPts val="0"/>
                        </a:spcBef>
                        <a:spcAft>
                          <a:spcPts val="0"/>
                        </a:spcAft>
                        <a:buNone/>
                      </a:pPr>
                      <a:r>
                        <a:rPr lang="ko-KR" sz="2200">
                          <a:latin typeface="Do Hyeon"/>
                          <a:ea typeface="Do Hyeon"/>
                          <a:cs typeface="Do Hyeon"/>
                          <a:sym typeface="Do Hyeon"/>
                        </a:rPr>
                        <a:t>I/O</a:t>
                      </a:r>
                      <a:endParaRPr sz="2200">
                        <a:latin typeface="Do Hyeon"/>
                        <a:ea typeface="Do Hyeon"/>
                        <a:cs typeface="Do Hyeon"/>
                        <a:sym typeface="Do Hyeon"/>
                      </a:endParaRPr>
                    </a:p>
                  </a:txBody>
                  <a:tcPr marT="91425" marB="91425" marR="91425" marL="91425" anchor="ctr">
                    <a:solidFill>
                      <a:srgbClr val="FFF2CC"/>
                    </a:solidFill>
                  </a:tcPr>
                </a:tc>
                <a:tc>
                  <a:txBody>
                    <a:bodyPr/>
                    <a:lstStyle/>
                    <a:p>
                      <a:pPr indent="0" lvl="0" marL="0" rtl="0" algn="ctr">
                        <a:spcBef>
                          <a:spcPts val="0"/>
                        </a:spcBef>
                        <a:spcAft>
                          <a:spcPts val="0"/>
                        </a:spcAft>
                        <a:buNone/>
                      </a:pPr>
                      <a:r>
                        <a:rPr lang="ko-KR" sz="2200">
                          <a:latin typeface="Do Hyeon"/>
                          <a:ea typeface="Do Hyeon"/>
                          <a:cs typeface="Do Hyeon"/>
                          <a:sym typeface="Do Hyeon"/>
                        </a:rPr>
                        <a:t>TXT -&gt; TXT</a:t>
                      </a:r>
                      <a:endParaRPr sz="2200">
                        <a:latin typeface="Do Hyeon"/>
                        <a:ea typeface="Do Hyeon"/>
                        <a:cs typeface="Do Hyeon"/>
                        <a:sym typeface="Do Hyeon"/>
                      </a:endParaRPr>
                    </a:p>
                  </a:txBody>
                  <a:tcPr marT="91425" marB="91425" marR="91425" marL="91425" anchor="ctr"/>
                </a:tc>
                <a:tc>
                  <a:txBody>
                    <a:bodyPr/>
                    <a:lstStyle/>
                    <a:p>
                      <a:pPr indent="0" lvl="0" marL="0" rtl="0" algn="ctr">
                        <a:spcBef>
                          <a:spcPts val="0"/>
                        </a:spcBef>
                        <a:spcAft>
                          <a:spcPts val="0"/>
                        </a:spcAft>
                        <a:buNone/>
                      </a:pPr>
                      <a:r>
                        <a:rPr lang="ko-KR" sz="2200">
                          <a:latin typeface="Do Hyeon"/>
                          <a:ea typeface="Do Hyeon"/>
                          <a:cs typeface="Do Hyeon"/>
                          <a:sym typeface="Do Hyeon"/>
                        </a:rPr>
                        <a:t>센서 -&gt; 행동</a:t>
                      </a:r>
                      <a:endParaRPr sz="2200">
                        <a:latin typeface="Do Hyeon"/>
                        <a:ea typeface="Do Hyeon"/>
                        <a:cs typeface="Do Hyeon"/>
                        <a:sym typeface="Do Hyeon"/>
                      </a:endParaRPr>
                    </a:p>
                  </a:txBody>
                  <a:tcPr marT="91425" marB="91425" marR="91425" marL="91425" anchor="ctr"/>
                </a:tc>
                <a:tc>
                  <a:txBody>
                    <a:bodyPr/>
                    <a:lstStyle/>
                    <a:p>
                      <a:pPr indent="0" lvl="0" marL="0" rtl="0" algn="ctr">
                        <a:spcBef>
                          <a:spcPts val="0"/>
                        </a:spcBef>
                        <a:spcAft>
                          <a:spcPts val="0"/>
                        </a:spcAft>
                        <a:buNone/>
                      </a:pPr>
                      <a:r>
                        <a:rPr lang="ko-KR" sz="2200">
                          <a:latin typeface="Do Hyeon"/>
                          <a:ea typeface="Do Hyeon"/>
                          <a:cs typeface="Do Hyeon"/>
                          <a:sym typeface="Do Hyeon"/>
                        </a:rPr>
                        <a:t>데이터 -&gt; </a:t>
                      </a:r>
                      <a:endParaRPr sz="2200">
                        <a:latin typeface="Do Hyeon"/>
                        <a:ea typeface="Do Hyeon"/>
                        <a:cs typeface="Do Hyeon"/>
                        <a:sym typeface="Do Hyeon"/>
                      </a:endParaRPr>
                    </a:p>
                    <a:p>
                      <a:pPr indent="0" lvl="0" marL="0" rtl="0" algn="ctr">
                        <a:spcBef>
                          <a:spcPts val="0"/>
                        </a:spcBef>
                        <a:spcAft>
                          <a:spcPts val="0"/>
                        </a:spcAft>
                        <a:buNone/>
                      </a:pPr>
                      <a:r>
                        <a:rPr lang="ko-KR" sz="2200">
                          <a:latin typeface="Do Hyeon"/>
                          <a:ea typeface="Do Hyeon"/>
                          <a:cs typeface="Do Hyeon"/>
                          <a:sym typeface="Do Hyeon"/>
                        </a:rPr>
                        <a:t>협력적인 작업 결과</a:t>
                      </a:r>
                      <a:endParaRPr sz="2200">
                        <a:latin typeface="Do Hyeon"/>
                        <a:ea typeface="Do Hyeon"/>
                        <a:cs typeface="Do Hyeon"/>
                        <a:sym typeface="Do Hyeon"/>
                      </a:endParaRPr>
                    </a:p>
                  </a:txBody>
                  <a:tcPr marT="91425" marB="91425" marR="91425" marL="91425" anchor="ctr"/>
                </a:tc>
              </a:tr>
              <a:tr h="642625">
                <a:tc>
                  <a:txBody>
                    <a:bodyPr/>
                    <a:lstStyle/>
                    <a:p>
                      <a:pPr indent="0" lvl="0" marL="0" rtl="0" algn="ctr">
                        <a:spcBef>
                          <a:spcPts val="0"/>
                        </a:spcBef>
                        <a:spcAft>
                          <a:spcPts val="0"/>
                        </a:spcAft>
                        <a:buNone/>
                      </a:pPr>
                      <a:r>
                        <a:rPr lang="ko-KR" sz="2200">
                          <a:latin typeface="Do Hyeon"/>
                          <a:ea typeface="Do Hyeon"/>
                          <a:cs typeface="Do Hyeon"/>
                          <a:sym typeface="Do Hyeon"/>
                        </a:rPr>
                        <a:t>방식</a:t>
                      </a:r>
                      <a:endParaRPr sz="2200">
                        <a:latin typeface="Do Hyeon"/>
                        <a:ea typeface="Do Hyeon"/>
                        <a:cs typeface="Do Hyeon"/>
                        <a:sym typeface="Do Hyeon"/>
                      </a:endParaRPr>
                    </a:p>
                  </a:txBody>
                  <a:tcPr marT="91425" marB="91425" marR="91425" marL="91425" anchor="ctr">
                    <a:solidFill>
                      <a:srgbClr val="FFF2CC"/>
                    </a:solidFill>
                  </a:tcPr>
                </a:tc>
                <a:tc>
                  <a:txBody>
                    <a:bodyPr/>
                    <a:lstStyle/>
                    <a:p>
                      <a:pPr indent="0" lvl="0" marL="0" rtl="0" algn="ctr">
                        <a:spcBef>
                          <a:spcPts val="0"/>
                        </a:spcBef>
                        <a:spcAft>
                          <a:spcPts val="0"/>
                        </a:spcAft>
                        <a:buNone/>
                      </a:pPr>
                      <a:r>
                        <a:rPr lang="ko-KR" sz="2200">
                          <a:latin typeface="Do Hyeon"/>
                          <a:ea typeface="Do Hyeon"/>
                          <a:cs typeface="Do Hyeon"/>
                          <a:sym typeface="Do Hyeon"/>
                        </a:rPr>
                        <a:t>TXT </a:t>
                      </a:r>
                      <a:r>
                        <a:rPr lang="ko-KR" sz="2200">
                          <a:latin typeface="Do Hyeon"/>
                          <a:ea typeface="Do Hyeon"/>
                          <a:cs typeface="Do Hyeon"/>
                          <a:sym typeface="Do Hyeon"/>
                        </a:rPr>
                        <a:t>생성</a:t>
                      </a:r>
                      <a:endParaRPr sz="2200">
                        <a:latin typeface="Do Hyeon"/>
                        <a:ea typeface="Do Hyeon"/>
                        <a:cs typeface="Do Hyeon"/>
                        <a:sym typeface="Do Hyeon"/>
                      </a:endParaRPr>
                    </a:p>
                  </a:txBody>
                  <a:tcPr marT="91425" marB="91425" marR="91425" marL="91425" anchor="ctr"/>
                </a:tc>
                <a:tc>
                  <a:txBody>
                    <a:bodyPr/>
                    <a:lstStyle/>
                    <a:p>
                      <a:pPr indent="0" lvl="0" marL="0" rtl="0" algn="ctr">
                        <a:spcBef>
                          <a:spcPts val="0"/>
                        </a:spcBef>
                        <a:spcAft>
                          <a:spcPts val="0"/>
                        </a:spcAft>
                        <a:buNone/>
                      </a:pPr>
                      <a:r>
                        <a:rPr lang="ko-KR" sz="2200">
                          <a:latin typeface="Do Hyeon"/>
                          <a:ea typeface="Do Hyeon"/>
                          <a:cs typeface="Do Hyeon"/>
                          <a:sym typeface="Do Hyeon"/>
                        </a:rPr>
                        <a:t>감지 - 결정- 작업</a:t>
                      </a:r>
                      <a:endParaRPr sz="2200">
                        <a:latin typeface="Do Hyeon"/>
                        <a:ea typeface="Do Hyeon"/>
                        <a:cs typeface="Do Hyeon"/>
                        <a:sym typeface="Do Hyeon"/>
                      </a:endParaRPr>
                    </a:p>
                  </a:txBody>
                  <a:tcPr marT="91425" marB="91425" marR="91425" marL="91425" anchor="ctr"/>
                </a:tc>
                <a:tc>
                  <a:txBody>
                    <a:bodyPr/>
                    <a:lstStyle/>
                    <a:p>
                      <a:pPr indent="0" lvl="0" marL="0" rtl="0" algn="ctr">
                        <a:spcBef>
                          <a:spcPts val="0"/>
                        </a:spcBef>
                        <a:spcAft>
                          <a:spcPts val="0"/>
                        </a:spcAft>
                        <a:buNone/>
                      </a:pPr>
                      <a:r>
                        <a:rPr lang="ko-KR" sz="2200">
                          <a:latin typeface="Do Hyeon"/>
                          <a:ea typeface="Do Hyeon"/>
                          <a:cs typeface="Do Hyeon"/>
                          <a:sym typeface="Do Hyeon"/>
                        </a:rPr>
                        <a:t>분산 협력</a:t>
                      </a:r>
                      <a:endParaRPr sz="2200">
                        <a:latin typeface="Do Hyeon"/>
                        <a:ea typeface="Do Hyeon"/>
                        <a:cs typeface="Do Hyeon"/>
                        <a:sym typeface="Do Hyeon"/>
                      </a:endParaRPr>
                    </a:p>
                  </a:txBody>
                  <a:tcPr marT="91425" marB="91425" marR="91425" marL="91425" anchor="ctr"/>
                </a:tc>
              </a:tr>
            </a:tbl>
          </a:graphicData>
        </a:graphic>
      </p:graphicFrame>
      <p:sp>
        <p:nvSpPr>
          <p:cNvPr id="132" name="Google Shape;132;g3196c12dea3_0_124"/>
          <p:cNvSpPr/>
          <p:nvPr/>
        </p:nvSpPr>
        <p:spPr>
          <a:xfrm>
            <a:off x="2742450" y="4677850"/>
            <a:ext cx="1439100" cy="45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g3196c12dea3_0_124"/>
          <p:cNvSpPr/>
          <p:nvPr/>
        </p:nvSpPr>
        <p:spPr>
          <a:xfrm>
            <a:off x="5776350" y="2545425"/>
            <a:ext cx="1439100" cy="45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g3196c12dea3_0_124"/>
          <p:cNvSpPr/>
          <p:nvPr/>
        </p:nvSpPr>
        <p:spPr>
          <a:xfrm>
            <a:off x="8482750" y="3200550"/>
            <a:ext cx="2154900" cy="45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g3196c12dea3_0_124"/>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g31a7bd57ab1_0_150"/>
          <p:cNvSpPr/>
          <p:nvPr/>
        </p:nvSpPr>
        <p:spPr>
          <a:xfrm>
            <a:off x="-28576" y="-157163"/>
            <a:ext cx="12544500" cy="7172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 name="Google Shape;142;g31a7bd57ab1_0_150"/>
          <p:cNvSpPr txBox="1"/>
          <p:nvPr/>
        </p:nvSpPr>
        <p:spPr>
          <a:xfrm>
            <a:off x="1495425" y="3068810"/>
            <a:ext cx="9201300" cy="7203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lt1"/>
              </a:buClr>
              <a:buSzPts val="4500"/>
              <a:buFont typeface="Arial"/>
              <a:buNone/>
            </a:pPr>
            <a:r>
              <a:rPr lang="ko-KR" sz="4500">
                <a:solidFill>
                  <a:schemeClr val="lt1"/>
                </a:solidFill>
                <a:latin typeface="Do Hyeon"/>
                <a:ea typeface="Do Hyeon"/>
                <a:cs typeface="Do Hyeon"/>
                <a:sym typeface="Do Hyeon"/>
              </a:rPr>
              <a:t>"그럼 </a:t>
            </a:r>
            <a:r>
              <a:rPr lang="ko-KR" sz="4500">
                <a:solidFill>
                  <a:srgbClr val="FEE500"/>
                </a:solidFill>
                <a:latin typeface="Do Hyeon"/>
                <a:ea typeface="Do Hyeon"/>
                <a:cs typeface="Do Hyeon"/>
                <a:sym typeface="Do Hyeon"/>
              </a:rPr>
              <a:t>MAS</a:t>
            </a:r>
            <a:r>
              <a:rPr lang="ko-KR" sz="4500">
                <a:solidFill>
                  <a:schemeClr val="lt1"/>
                </a:solidFill>
                <a:latin typeface="Do Hyeon"/>
                <a:ea typeface="Do Hyeon"/>
                <a:cs typeface="Do Hyeon"/>
                <a:sym typeface="Do Hyeon"/>
              </a:rPr>
              <a:t> 는 신기술 인가요?</a:t>
            </a:r>
            <a:r>
              <a:rPr lang="ko-KR" sz="4500">
                <a:solidFill>
                  <a:schemeClr val="lt1"/>
                </a:solidFill>
                <a:latin typeface="Do Hyeon"/>
                <a:ea typeface="Do Hyeon"/>
                <a:cs typeface="Do Hyeon"/>
                <a:sym typeface="Do Hyeon"/>
              </a:rPr>
              <a:t>”</a:t>
            </a:r>
            <a:endParaRPr sz="4500">
              <a:solidFill>
                <a:schemeClr val="lt1"/>
              </a:solidFill>
              <a:latin typeface="Do Hyeon"/>
              <a:ea typeface="Do Hyeon"/>
              <a:cs typeface="Do Hyeon"/>
              <a:sym typeface="Do Hyeo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46" name="Shape 146"/>
        <p:cNvGrpSpPr/>
        <p:nvPr/>
      </p:nvGrpSpPr>
      <p:grpSpPr>
        <a:xfrm>
          <a:off x="0" y="0"/>
          <a:ext cx="0" cy="0"/>
          <a:chOff x="0" y="0"/>
          <a:chExt cx="0" cy="0"/>
        </a:xfrm>
      </p:grpSpPr>
      <p:sp>
        <p:nvSpPr>
          <p:cNvPr id="147" name="Google Shape;147;g318c708ce72_0_105"/>
          <p:cNvSpPr txBox="1"/>
          <p:nvPr>
            <p:ph idx="1" type="body"/>
          </p:nvPr>
        </p:nvSpPr>
        <p:spPr>
          <a:xfrm>
            <a:off x="727650" y="828475"/>
            <a:ext cx="5631900" cy="78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ko-KR">
                <a:latin typeface="Do Hyeon"/>
                <a:ea typeface="Do Hyeon"/>
                <a:cs typeface="Do Hyeon"/>
                <a:sym typeface="Do Hyeon"/>
              </a:rPr>
              <a:t>멀티 에이전트 시스템의 발전 과정</a:t>
            </a:r>
            <a:endParaRPr>
              <a:latin typeface="Do Hyeon"/>
              <a:ea typeface="Do Hyeon"/>
              <a:cs typeface="Do Hyeon"/>
              <a:sym typeface="Do Hyeon"/>
            </a:endParaRPr>
          </a:p>
        </p:txBody>
      </p:sp>
      <p:pic>
        <p:nvPicPr>
          <p:cNvPr id="148" name="Google Shape;148;g318c708ce72_0_105"/>
          <p:cNvPicPr preferRelativeResize="0"/>
          <p:nvPr/>
        </p:nvPicPr>
        <p:blipFill>
          <a:blip r:embed="rId5">
            <a:alphaModFix/>
          </a:blip>
          <a:stretch>
            <a:fillRect/>
          </a:stretch>
        </p:blipFill>
        <p:spPr>
          <a:xfrm>
            <a:off x="152400" y="1613275"/>
            <a:ext cx="11887200" cy="3631444"/>
          </a:xfrm>
          <a:prstGeom prst="rect">
            <a:avLst/>
          </a:prstGeom>
          <a:noFill/>
          <a:ln>
            <a:noFill/>
          </a:ln>
        </p:spPr>
      </p:pic>
      <p:sp>
        <p:nvSpPr>
          <p:cNvPr id="149" name="Google Shape;149;g318c708ce72_0_105"/>
          <p:cNvSpPr txBox="1"/>
          <p:nvPr/>
        </p:nvSpPr>
        <p:spPr>
          <a:xfrm>
            <a:off x="14301725" y="5331150"/>
            <a:ext cx="583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endParaRPr>
          </a:p>
        </p:txBody>
      </p:sp>
      <p:sp>
        <p:nvSpPr>
          <p:cNvPr id="150" name="Google Shape;150;g318c708ce72_0_105"/>
          <p:cNvSpPr/>
          <p:nvPr/>
        </p:nvSpPr>
        <p:spPr>
          <a:xfrm>
            <a:off x="6833125" y="2597525"/>
            <a:ext cx="1439100" cy="45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g318c708ce72_0_105"/>
          <p:cNvSpPr/>
          <p:nvPr/>
        </p:nvSpPr>
        <p:spPr>
          <a:xfrm>
            <a:off x="2293600" y="2597525"/>
            <a:ext cx="1439100" cy="45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g318c708ce72_0_105"/>
          <p:cNvSpPr txBox="1"/>
          <p:nvPr/>
        </p:nvSpPr>
        <p:spPr>
          <a:xfrm>
            <a:off x="6530400" y="5946750"/>
            <a:ext cx="55092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Do Hyeon"/>
                <a:ea typeface="Do Hyeon"/>
                <a:cs typeface="Do Hyeon"/>
                <a:sym typeface="Do Hyeon"/>
              </a:rPr>
              <a:t>참고 논문 : </a:t>
            </a:r>
            <a:r>
              <a:rPr lang="ko-KR" sz="1500" u="sng">
                <a:solidFill>
                  <a:schemeClr val="dk1"/>
                </a:solidFill>
                <a:latin typeface="Do Hyeon"/>
                <a:ea typeface="Do Hyeon"/>
                <a:cs typeface="Do Hyeon"/>
                <a:sym typeface="Do Hyeon"/>
                <a:hlinkClick r:id="rId6">
                  <a:extLst>
                    <a:ext uri="{A12FA001-AC4F-418D-AE19-62706E023703}">
                      <ahyp:hlinkClr val="tx"/>
                    </a:ext>
                  </a:extLst>
                </a:hlinkClick>
              </a:rPr>
              <a:t>Herrera et al., 2020</a:t>
            </a:r>
            <a:r>
              <a:rPr lang="ko-KR" sz="1500">
                <a:solidFill>
                  <a:schemeClr val="dk1"/>
                </a:solidFill>
                <a:latin typeface="Do Hyeon"/>
                <a:ea typeface="Do Hyeon"/>
                <a:cs typeface="Do Hyeon"/>
                <a:sym typeface="Do Hyeon"/>
              </a:rPr>
              <a:t>, </a:t>
            </a:r>
            <a:r>
              <a:rPr lang="ko-KR" sz="1500" u="sng">
                <a:solidFill>
                  <a:schemeClr val="dk1"/>
                </a:solidFill>
                <a:latin typeface="Do Hyeon"/>
                <a:ea typeface="Do Hyeon"/>
                <a:cs typeface="Do Hyeon"/>
                <a:sym typeface="Do Hyeon"/>
                <a:hlinkClick r:id="rId7">
                  <a:extLst>
                    <a:ext uri="{A12FA001-AC4F-418D-AE19-62706E023703}">
                      <ahyp:hlinkClr val="tx"/>
                    </a:ext>
                  </a:extLst>
                </a:hlinkClick>
              </a:rPr>
              <a:t>Weyns et al., 2019</a:t>
            </a:r>
            <a:endParaRPr sz="1500">
              <a:solidFill>
                <a:schemeClr val="dk1"/>
              </a:solidFill>
              <a:latin typeface="Do Hyeon"/>
              <a:ea typeface="Do Hyeon"/>
              <a:cs typeface="Do Hyeon"/>
              <a:sym typeface="Do Hyeon"/>
            </a:endParaRPr>
          </a:p>
        </p:txBody>
      </p:sp>
      <p:sp>
        <p:nvSpPr>
          <p:cNvPr id="153" name="Google Shape;153;g318c708ce72_0_105"/>
          <p:cNvSpPr/>
          <p:nvPr/>
        </p:nvSpPr>
        <p:spPr>
          <a:xfrm>
            <a:off x="11677575" y="6362850"/>
            <a:ext cx="336300" cy="31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2024-11-14T04:12:22Z</dcterms:created>
  <dc:creator>김현중</dc:creator>
</cp:coreProperties>
</file>